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0"/>
  </p:notesMasterIdLst>
  <p:sldIdLst>
    <p:sldId id="360" r:id="rId2"/>
    <p:sldId id="344" r:id="rId3"/>
    <p:sldId id="345" r:id="rId4"/>
    <p:sldId id="346" r:id="rId5"/>
    <p:sldId id="347" r:id="rId6"/>
    <p:sldId id="348" r:id="rId7"/>
    <p:sldId id="349" r:id="rId8"/>
    <p:sldId id="44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621662-3929-6E4C-A78C-0C707B47BD50}" type="slidenum">
              <a:rPr lang="en-US" smtClean="0"/>
              <a:t>6</a:t>
            </a:fld>
            <a:endParaRPr lang="en-US"/>
          </a:p>
        </p:txBody>
      </p:sp>
    </p:spTree>
    <p:extLst>
      <p:ext uri="{BB962C8B-B14F-4D97-AF65-F5344CB8AC3E}">
        <p14:creationId xmlns:p14="http://schemas.microsoft.com/office/powerpoint/2010/main" val="4251943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92FCC9-9F32-3D4F-BF36-AEC43E3761D6}"/>
              </a:ext>
            </a:extLst>
          </p:cNvPr>
          <p:cNvSpPr>
            <a:spLocks noGrp="1"/>
          </p:cNvSpPr>
          <p:nvPr>
            <p:ph type="ctrTitle"/>
          </p:nvPr>
        </p:nvSpPr>
        <p:spPr>
          <a:xfrm>
            <a:off x="2417779" y="802298"/>
            <a:ext cx="8637073" cy="2683852"/>
          </a:xfrm>
        </p:spPr>
        <p:txBody>
          <a:bodyPr/>
          <a:lstStyle/>
          <a:p>
            <a:r>
              <a:rPr lang="en-US" cap="none" dirty="0"/>
              <a:t>Module 4</a:t>
            </a:r>
          </a:p>
        </p:txBody>
      </p:sp>
      <p:sp>
        <p:nvSpPr>
          <p:cNvPr id="4" name="Title 1">
            <a:extLst>
              <a:ext uri="{FF2B5EF4-FFF2-40B4-BE49-F238E27FC236}">
                <a16:creationId xmlns:a16="http://schemas.microsoft.com/office/drawing/2014/main" id="{7EE8BBD3-8805-9846-B09F-4D3FEEEE5A82}"/>
              </a:ext>
            </a:extLst>
          </p:cNvPr>
          <p:cNvSpPr txBox="1">
            <a:spLocks/>
          </p:cNvSpPr>
          <p:nvPr/>
        </p:nvSpPr>
        <p:spPr>
          <a:xfrm>
            <a:off x="2417779" y="3486151"/>
            <a:ext cx="8637073" cy="1371600"/>
          </a:xfrm>
          <a:prstGeom prst="rect">
            <a:avLst/>
          </a:prstGeom>
        </p:spPr>
        <p:txBody>
          <a:bodyPr vert="horz" lIns="91440" tIns="45720" rIns="91440" bIns="0" rtlCol="0" anchor="b">
            <a:normAutofit/>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en-US" sz="4500" cap="none" dirty="0"/>
              <a:t>Substantial Part Test – Detailed Example</a:t>
            </a:r>
          </a:p>
        </p:txBody>
      </p:sp>
    </p:spTree>
    <p:extLst>
      <p:ext uri="{BB962C8B-B14F-4D97-AF65-F5344CB8AC3E}">
        <p14:creationId xmlns:p14="http://schemas.microsoft.com/office/powerpoint/2010/main" val="2875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192" y="352303"/>
            <a:ext cx="9603275" cy="1050190"/>
          </a:xfrm>
        </p:spPr>
        <p:txBody>
          <a:bodyPr>
            <a:normAutofit fontScale="90000"/>
          </a:bodyPr>
          <a:lstStyle/>
          <a:p>
            <a:br>
              <a:rPr lang="en-US" u="sng" cap="none" dirty="0"/>
            </a:br>
            <a:r>
              <a:rPr lang="en-US" cap="none" dirty="0"/>
              <a:t>Example of the “Substantial Part” test in Action</a:t>
            </a:r>
          </a:p>
        </p:txBody>
      </p:sp>
      <p:sp>
        <p:nvSpPr>
          <p:cNvPr id="3" name="Content Placeholder 2"/>
          <p:cNvSpPr>
            <a:spLocks noGrp="1"/>
          </p:cNvSpPr>
          <p:nvPr>
            <p:ph idx="1"/>
          </p:nvPr>
        </p:nvSpPr>
        <p:spPr/>
        <p:txBody>
          <a:bodyPr>
            <a:normAutofit fontScale="92500" lnSpcReduction="10000"/>
          </a:bodyPr>
          <a:lstStyle/>
          <a:p>
            <a:r>
              <a:rPr lang="en-US" sz="2500" dirty="0"/>
              <a:t>Christian Echoes National Ministry, Inc. v. United States</a:t>
            </a:r>
          </a:p>
          <a:p>
            <a:pPr lvl="1"/>
            <a:r>
              <a:rPr lang="en-US" sz="2500" dirty="0"/>
              <a:t>The mission of Christian Echoes was to ”battle against Communism, socialism and political liberalism, all of which are considered arch enemies of the Christian faith.”</a:t>
            </a:r>
          </a:p>
          <a:p>
            <a:pPr lvl="1"/>
            <a:r>
              <a:rPr lang="en-US" sz="2500" dirty="0"/>
              <a:t>They claimed to support “Christian conservative statesmen” without regard to party political labels. </a:t>
            </a:r>
          </a:p>
          <a:p>
            <a:pPr lvl="1"/>
            <a:r>
              <a:rPr lang="en-US" sz="2500" dirty="0"/>
              <a:t>They published a monthly anti-Communism magazine, Christian Crusade, a weekly “intelligence report,” weekly Crusader, and a newspaper column, “For and Against.”</a:t>
            </a:r>
          </a:p>
          <a:p>
            <a:pPr lvl="1"/>
            <a:r>
              <a:rPr lang="en-US" sz="2500" dirty="0"/>
              <a:t>It also distributed pamphlets, leaflets and broadcast reprints on aspects of anti-Communism activity, distributed tapes and records of selected broadcasts, and conducted an annual anti-Communist leadership school who’s goal is to answer the question “What can my community do to stem the forces of liberalism and thus stop the growth of socialism and communism.”</a:t>
            </a:r>
          </a:p>
          <a:p>
            <a:endParaRPr lang="en-US" dirty="0"/>
          </a:p>
        </p:txBody>
      </p:sp>
    </p:spTree>
    <p:extLst>
      <p:ext uri="{BB962C8B-B14F-4D97-AF65-F5344CB8AC3E}">
        <p14:creationId xmlns:p14="http://schemas.microsoft.com/office/powerpoint/2010/main" val="502675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3565"/>
            <a:ext cx="9603275" cy="1050190"/>
          </a:xfrm>
        </p:spPr>
        <p:txBody>
          <a:bodyPr>
            <a:normAutofit fontScale="90000"/>
          </a:bodyPr>
          <a:lstStyle/>
          <a:p>
            <a:br>
              <a:rPr lang="en-US" u="sng" cap="none" dirty="0"/>
            </a:br>
            <a:r>
              <a:rPr lang="en-US" cap="none" dirty="0"/>
              <a:t>Example of the “Substantial Part” test in Action Cont.</a:t>
            </a:r>
          </a:p>
        </p:txBody>
      </p:sp>
      <p:sp>
        <p:nvSpPr>
          <p:cNvPr id="3" name="Content Placeholder 2"/>
          <p:cNvSpPr>
            <a:spLocks noGrp="1"/>
          </p:cNvSpPr>
          <p:nvPr>
            <p:ph idx="1"/>
          </p:nvPr>
        </p:nvSpPr>
        <p:spPr>
          <a:xfrm>
            <a:off x="838200" y="2217511"/>
            <a:ext cx="10515600" cy="4351338"/>
          </a:xfrm>
        </p:spPr>
        <p:txBody>
          <a:bodyPr>
            <a:noAutofit/>
          </a:bodyPr>
          <a:lstStyle/>
          <a:p>
            <a:r>
              <a:rPr lang="en-US" dirty="0"/>
              <a:t>From 1961 through 1966 its gross receipts ranged from about $677,000 to $1,000,000 per year and spent approximately 52% of this income on radio, television, publications and postage.</a:t>
            </a:r>
          </a:p>
          <a:p>
            <a:r>
              <a:rPr lang="en-US" dirty="0"/>
              <a:t>The IRS revoked the tax exempt status on three grounds.  One of which, was the claim that Christian Echoes had engaged in substantial activity aimed at influencing legislation.</a:t>
            </a:r>
          </a:p>
          <a:p>
            <a:r>
              <a:rPr lang="en-US" dirty="0"/>
              <a:t>The District Court reversed, holding that no substantial part of its activities had been devoted to attempts to influence legislation or intervene in political campaigns.</a:t>
            </a:r>
          </a:p>
        </p:txBody>
      </p:sp>
    </p:spTree>
    <p:extLst>
      <p:ext uri="{BB962C8B-B14F-4D97-AF65-F5344CB8AC3E}">
        <p14:creationId xmlns:p14="http://schemas.microsoft.com/office/powerpoint/2010/main" val="2837057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3565"/>
            <a:ext cx="9603275" cy="1050190"/>
          </a:xfrm>
        </p:spPr>
        <p:txBody>
          <a:bodyPr>
            <a:normAutofit fontScale="90000"/>
          </a:bodyPr>
          <a:lstStyle/>
          <a:p>
            <a:br>
              <a:rPr lang="en-US" u="sng" cap="none" dirty="0"/>
            </a:br>
            <a:r>
              <a:rPr lang="en-US" cap="none" dirty="0"/>
              <a:t>Example of the “Substantial Part” test in Action Cont.</a:t>
            </a:r>
          </a:p>
        </p:txBody>
      </p:sp>
      <p:sp>
        <p:nvSpPr>
          <p:cNvPr id="3" name="Content Placeholder 2"/>
          <p:cNvSpPr>
            <a:spLocks noGrp="1"/>
          </p:cNvSpPr>
          <p:nvPr>
            <p:ph idx="1"/>
          </p:nvPr>
        </p:nvSpPr>
        <p:spPr>
          <a:xfrm>
            <a:off x="838200" y="2170009"/>
            <a:ext cx="10515600" cy="4351338"/>
          </a:xfrm>
        </p:spPr>
        <p:txBody>
          <a:bodyPr>
            <a:normAutofit lnSpcReduction="10000"/>
          </a:bodyPr>
          <a:lstStyle/>
          <a:p>
            <a:r>
              <a:rPr lang="en-US" dirty="0"/>
              <a:t>On appeal, the 10</a:t>
            </a:r>
            <a:r>
              <a:rPr lang="en-US" baseline="30000" dirty="0"/>
              <a:t>th</a:t>
            </a:r>
            <a:r>
              <a:rPr lang="en-US" dirty="0"/>
              <a:t> Circuit found that the IRS conclusion was justified.  The 10</a:t>
            </a:r>
            <a:r>
              <a:rPr lang="en-US" baseline="30000" dirty="0"/>
              <a:t>th</a:t>
            </a:r>
            <a:r>
              <a:rPr lang="en-US" dirty="0"/>
              <a:t> circuit then reversed the finding of the District Court, thus reinstating the revocation of the ministries tax exempt status.</a:t>
            </a:r>
          </a:p>
          <a:p>
            <a:r>
              <a:rPr lang="en-US" dirty="0"/>
              <a:t>The 10th Circuit cited 22 articles written by the ministry that seemed to be targeting legislation by influencing the public “to react to certain issues.”</a:t>
            </a:r>
          </a:p>
          <a:p>
            <a:r>
              <a:rPr lang="en-US" dirty="0"/>
              <a:t>The 10</a:t>
            </a:r>
            <a:r>
              <a:rPr lang="en-US" baseline="30000" dirty="0"/>
              <a:t>th</a:t>
            </a:r>
            <a:r>
              <a:rPr lang="en-US" dirty="0"/>
              <a:t> Circuit went on to find that ”the political activities of an organization must be balanced in the context of the objectives and circumstances of the organization to determine whether a </a:t>
            </a:r>
            <a:r>
              <a:rPr lang="en-US" i="1" dirty="0"/>
              <a:t>substantial part</a:t>
            </a:r>
            <a:r>
              <a:rPr lang="en-US" dirty="0"/>
              <a:t> of its activities was to influence or attempt to influence legislation.</a:t>
            </a:r>
          </a:p>
        </p:txBody>
      </p:sp>
    </p:spTree>
    <p:extLst>
      <p:ext uri="{BB962C8B-B14F-4D97-AF65-F5344CB8AC3E}">
        <p14:creationId xmlns:p14="http://schemas.microsoft.com/office/powerpoint/2010/main" val="3015359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455" y="530432"/>
            <a:ext cx="9603275" cy="1050191"/>
          </a:xfrm>
        </p:spPr>
        <p:txBody>
          <a:bodyPr>
            <a:normAutofit fontScale="90000"/>
          </a:bodyPr>
          <a:lstStyle/>
          <a:p>
            <a:br>
              <a:rPr lang="en-US" u="sng" cap="none" dirty="0"/>
            </a:br>
            <a:r>
              <a:rPr lang="en-US" cap="none" dirty="0"/>
              <a:t>Example of the “Substantial Part” test in Action Cont.</a:t>
            </a:r>
          </a:p>
        </p:txBody>
      </p:sp>
      <p:sp>
        <p:nvSpPr>
          <p:cNvPr id="3" name="Content Placeholder 2"/>
          <p:cNvSpPr>
            <a:spLocks noGrp="1"/>
          </p:cNvSpPr>
          <p:nvPr>
            <p:ph idx="1"/>
          </p:nvPr>
        </p:nvSpPr>
        <p:spPr>
          <a:xfrm>
            <a:off x="838200" y="2205635"/>
            <a:ext cx="10515600" cy="4351338"/>
          </a:xfrm>
        </p:spPr>
        <p:txBody>
          <a:bodyPr vert="horz" lIns="91440" tIns="45720" rIns="91440" bIns="45720" rtlCol="0" anchor="t">
            <a:normAutofit fontScale="92500" lnSpcReduction="10000"/>
          </a:bodyPr>
          <a:lstStyle/>
          <a:p>
            <a:r>
              <a:rPr lang="en-US" dirty="0"/>
              <a:t>It is important to note that the 10</a:t>
            </a:r>
            <a:r>
              <a:rPr lang="en-US" baseline="30000" dirty="0"/>
              <a:t>th</a:t>
            </a:r>
            <a:r>
              <a:rPr lang="en-US" dirty="0"/>
              <a:t> circuit found that the “facts developed on audit were materially different from the facts disclosed in the taxpayer’s original exemption application.  It did not refer specifically to Christian Echoes’ substantial involvement in activities aimed at influencing legislation.”</a:t>
            </a:r>
          </a:p>
          <a:p>
            <a:r>
              <a:rPr lang="en-US" dirty="0"/>
              <a:t>Conclusion:  Even religious organizations can lose their tax-exempt status if they deviate from the stated purposes in their exemption application.  It is important to make sure you are adhering to the content in the original application or you risk losing your tax exempt status.</a:t>
            </a:r>
          </a:p>
          <a:p>
            <a:r>
              <a:rPr lang="en-US" dirty="0">
                <a:cs typeface="Calibri"/>
              </a:rPr>
              <a:t>It is important to note that religious organizations </a:t>
            </a:r>
            <a:r>
              <a:rPr lang="en-US" b="1" i="1" u="sng" dirty="0">
                <a:cs typeface="Calibri"/>
              </a:rPr>
              <a:t>cannot</a:t>
            </a:r>
            <a:r>
              <a:rPr lang="en-US" dirty="0">
                <a:cs typeface="Calibri"/>
              </a:rPr>
              <a:t> make the 501(h) election and, therefore, should keep in touch with their attorney if the plan on lobbying.</a:t>
            </a:r>
          </a:p>
        </p:txBody>
      </p:sp>
    </p:spTree>
    <p:extLst>
      <p:ext uri="{BB962C8B-B14F-4D97-AF65-F5344CB8AC3E}">
        <p14:creationId xmlns:p14="http://schemas.microsoft.com/office/powerpoint/2010/main" val="81886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872" y="817418"/>
            <a:ext cx="9615055" cy="1039091"/>
          </a:xfrm>
        </p:spPr>
        <p:txBody>
          <a:bodyPr>
            <a:normAutofit fontScale="90000"/>
          </a:bodyPr>
          <a:lstStyle/>
          <a:p>
            <a:br>
              <a:rPr lang="en-US" u="sng" cap="none" dirty="0"/>
            </a:br>
            <a:r>
              <a:rPr lang="en-US" cap="none" dirty="0"/>
              <a:t>Example of the “Substantial Part” test in Action Cont.</a:t>
            </a:r>
          </a:p>
        </p:txBody>
      </p:sp>
      <p:sp>
        <p:nvSpPr>
          <p:cNvPr id="3" name="Content Placeholder 2"/>
          <p:cNvSpPr>
            <a:spLocks noGrp="1"/>
          </p:cNvSpPr>
          <p:nvPr>
            <p:ph idx="1"/>
          </p:nvPr>
        </p:nvSpPr>
        <p:spPr>
          <a:xfrm>
            <a:off x="1288472" y="2272145"/>
            <a:ext cx="9615055" cy="4114800"/>
          </a:xfrm>
        </p:spPr>
        <p:txBody>
          <a:bodyPr vert="horz" lIns="91440" tIns="45720" rIns="91440" bIns="45720" rtlCol="0" anchor="t">
            <a:noAutofit/>
          </a:bodyPr>
          <a:lstStyle/>
          <a:p>
            <a:pPr marR="0" lvl="0" defTabSz="914400" eaLnBrk="1" fontAlgn="auto" latinLnBrk="0" hangingPunct="1">
              <a:lnSpc>
                <a:spcPct val="100000"/>
              </a:lnSpc>
              <a:spcBef>
                <a:spcPts val="0"/>
              </a:spcBef>
              <a:spcAft>
                <a:spcPts val="0"/>
              </a:spcAft>
              <a:buClrTx/>
              <a:buSzTx/>
              <a:buFont typeface="Arial" charset="0"/>
              <a:buChar char="•"/>
              <a:tabLst/>
              <a:defRPr/>
            </a:pPr>
            <a:r>
              <a:rPr lang="en-US" sz="2200" dirty="0"/>
              <a:t>Ultimately, under the substantial activity test, the question is not what</a:t>
            </a:r>
            <a:r>
              <a:rPr lang="en-US" sz="2200" i="1" dirty="0"/>
              <a:t> </a:t>
            </a:r>
            <a:r>
              <a:rPr lang="en-US" sz="2200" dirty="0"/>
              <a:t>members of nonprofits can do, but how much.</a:t>
            </a:r>
            <a:endParaRPr lang="en-US" sz="2200" dirty="0">
              <a:cs typeface="Calibri"/>
            </a:endParaRPr>
          </a:p>
          <a:p>
            <a:pPr marR="0" lvl="0" defTabSz="914400" eaLnBrk="1" fontAlgn="auto" latinLnBrk="0" hangingPunct="1">
              <a:lnSpc>
                <a:spcPct val="100000"/>
              </a:lnSpc>
              <a:spcBef>
                <a:spcPts val="0"/>
              </a:spcBef>
              <a:spcAft>
                <a:spcPts val="0"/>
              </a:spcAft>
              <a:buClrTx/>
              <a:buSzTx/>
              <a:buFont typeface="Arial" charset="0"/>
              <a:buChar char="•"/>
              <a:tabLst/>
              <a:defRPr/>
            </a:pPr>
            <a:endParaRPr lang="en-US" sz="2200" i="1" dirty="0">
              <a:cs typeface="Calibri"/>
            </a:endParaRPr>
          </a:p>
          <a:p>
            <a:pPr marR="0" lvl="0" defTabSz="914400" eaLnBrk="1" fontAlgn="auto" latinLnBrk="0" hangingPunct="1">
              <a:lnSpc>
                <a:spcPct val="100000"/>
              </a:lnSpc>
              <a:spcBef>
                <a:spcPts val="0"/>
              </a:spcBef>
              <a:spcAft>
                <a:spcPts val="0"/>
              </a:spcAft>
              <a:buClrTx/>
              <a:buSzTx/>
              <a:buFont typeface="Arial" charset="0"/>
              <a:buChar char="•"/>
              <a:tabLst/>
              <a:defRPr/>
            </a:pPr>
            <a:r>
              <a:rPr lang="en-US" sz="2200" dirty="0"/>
              <a:t>IRS guidance and precedent is limited, and the line between substantial and insubstantial is difficult to measure.</a:t>
            </a:r>
            <a:endParaRPr lang="en-US" sz="2200" dirty="0">
              <a:cs typeface="Calibri"/>
            </a:endParaRPr>
          </a:p>
          <a:p>
            <a:pPr marR="0" lvl="0" defTabSz="914400" eaLnBrk="1" fontAlgn="auto" latinLnBrk="0" hangingPunct="1">
              <a:lnSpc>
                <a:spcPct val="100000"/>
              </a:lnSpc>
              <a:spcBef>
                <a:spcPts val="0"/>
              </a:spcBef>
              <a:spcAft>
                <a:spcPts val="0"/>
              </a:spcAft>
              <a:buClrTx/>
              <a:buSzTx/>
              <a:buFont typeface="Arial" charset="0"/>
              <a:buChar char="•"/>
              <a:tabLst/>
              <a:defRPr/>
            </a:pPr>
            <a:endParaRPr lang="en-US" sz="2200" dirty="0">
              <a:cs typeface="Calibri"/>
            </a:endParaRPr>
          </a:p>
          <a:p>
            <a:pPr>
              <a:lnSpc>
                <a:spcPct val="100000"/>
              </a:lnSpc>
              <a:spcBef>
                <a:spcPts val="0"/>
              </a:spcBef>
              <a:buFont typeface="Arial" charset="0"/>
              <a:buChar char="•"/>
              <a:defRPr/>
            </a:pPr>
            <a:r>
              <a:rPr lang="en-US" sz="2200" dirty="0"/>
              <a:t>Any organization that intends to lobby should pursue the 501(h) election.  The "Substantial Part" test is too vague to ensure compliance.  As mentioned before, if you intend to conduct lobbying activities without taking the 501(h) election, be sure to consult your attorney.</a:t>
            </a:r>
            <a:endParaRPr lang="en-US" sz="2200" dirty="0">
              <a:cs typeface="Calibri"/>
            </a:endParaRPr>
          </a:p>
          <a:p>
            <a:pPr marL="0" indent="0">
              <a:lnSpc>
                <a:spcPct val="100000"/>
              </a:lnSpc>
              <a:spcBef>
                <a:spcPts val="0"/>
              </a:spcBef>
              <a:buNone/>
              <a:defRPr/>
            </a:pPr>
            <a:endParaRPr lang="en-US" sz="2200" dirty="0">
              <a:cs typeface="Calibri"/>
            </a:endParaRPr>
          </a:p>
        </p:txBody>
      </p:sp>
    </p:spTree>
    <p:extLst>
      <p:ext uri="{BB962C8B-B14F-4D97-AF65-F5344CB8AC3E}">
        <p14:creationId xmlns:p14="http://schemas.microsoft.com/office/powerpoint/2010/main" val="2889681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3564"/>
            <a:ext cx="9603275" cy="1050190"/>
          </a:xfrm>
        </p:spPr>
        <p:txBody>
          <a:bodyPr>
            <a:normAutofit fontScale="90000"/>
          </a:bodyPr>
          <a:lstStyle/>
          <a:p>
            <a:r>
              <a:rPr lang="en-US" cap="none" dirty="0"/>
              <a:t>Are there penalties for substantial Lobbying when you haven’t made the 501(h) election?</a:t>
            </a:r>
          </a:p>
        </p:txBody>
      </p:sp>
      <p:sp>
        <p:nvSpPr>
          <p:cNvPr id="3" name="Content Placeholder 2"/>
          <p:cNvSpPr>
            <a:spLocks noGrp="1"/>
          </p:cNvSpPr>
          <p:nvPr>
            <p:ph idx="1"/>
          </p:nvPr>
        </p:nvSpPr>
        <p:spPr>
          <a:xfrm>
            <a:off x="1294362" y="2146258"/>
            <a:ext cx="9603276" cy="4145685"/>
          </a:xfrm>
        </p:spPr>
        <p:txBody>
          <a:bodyPr>
            <a:normAutofit fontScale="70000" lnSpcReduction="20000"/>
          </a:bodyPr>
          <a:lstStyle/>
          <a:p>
            <a:r>
              <a:rPr lang="en-US" dirty="0"/>
              <a:t>If a nonprofit chooses not to take the 501(h) election and the IRS determines that it’s lobbying activities are substantial, it </a:t>
            </a:r>
            <a:r>
              <a:rPr lang="en-US" b="1" dirty="0"/>
              <a:t>will lose its tax exempt status.</a:t>
            </a:r>
          </a:p>
          <a:p>
            <a:r>
              <a:rPr lang="en-US" dirty="0"/>
              <a:t>In addition, section 501(c)(3) organizations that lose their tax-exempt status due to excessive lobbying, other than churches and private foundations, are subject to an excise tax equal to five percent of their lobbying expenditures for the year in which they cease to qualify for exemption.</a:t>
            </a:r>
          </a:p>
          <a:p>
            <a:r>
              <a:rPr lang="en-US" dirty="0"/>
              <a:t>Further, a tax equal to five percent of the lobbying expenditures for the year may be imposed against organization managers, jointly and severally, who agree to the making of such expenditures knowing that the expenditures would likely result in the loss of tax-exempt status.</a:t>
            </a:r>
            <a:endParaRPr lang="en-US" b="1" dirty="0"/>
          </a:p>
          <a:p>
            <a:r>
              <a:rPr lang="en-US" dirty="0"/>
              <a:t>Given the gravity of the penalties, all nonprofits should consider taking the 501(h) election, which replaces the the murky substantial activity test with the objective, measurable expenditure test. </a:t>
            </a:r>
          </a:p>
          <a:p>
            <a:r>
              <a:rPr lang="en-US" dirty="0"/>
              <a:t>The expenditure test allows nonprofits to track their lobbying activities quantitatively. By extension, </a:t>
            </a:r>
            <a:r>
              <a:rPr lang="en-US" b="1" dirty="0"/>
              <a:t>the expenditure test places the power in the hands of the nonprofit, not the IRS. </a:t>
            </a:r>
          </a:p>
        </p:txBody>
      </p:sp>
    </p:spTree>
    <p:extLst>
      <p:ext uri="{BB962C8B-B14F-4D97-AF65-F5344CB8AC3E}">
        <p14:creationId xmlns:p14="http://schemas.microsoft.com/office/powerpoint/2010/main" val="108986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5627" y="409222"/>
            <a:ext cx="3499557" cy="684390"/>
          </a:xfrm>
        </p:spPr>
        <p:txBody>
          <a:bodyPr/>
          <a:lstStyle/>
          <a:p>
            <a:r>
              <a:rPr lang="en-US" dirty="0"/>
              <a:t>End</a:t>
            </a:r>
          </a:p>
        </p:txBody>
      </p:sp>
    </p:spTree>
    <p:extLst>
      <p:ext uri="{BB962C8B-B14F-4D97-AF65-F5344CB8AC3E}">
        <p14:creationId xmlns:p14="http://schemas.microsoft.com/office/powerpoint/2010/main" val="256432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1582</TotalTime>
  <Words>864</Words>
  <Application>Microsoft Macintosh PowerPoint</Application>
  <PresentationFormat>Widescreen</PresentationFormat>
  <Paragraphs>34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Module 4</vt:lpstr>
      <vt:lpstr> Example of the “Substantial Part” test in Action</vt:lpstr>
      <vt:lpstr> Example of the “Substantial Part” test in Action Cont.</vt:lpstr>
      <vt:lpstr> Example of the “Substantial Part” test in Action Cont.</vt:lpstr>
      <vt:lpstr> Example of the “Substantial Part” test in Action Cont.</vt:lpstr>
      <vt:lpstr> Example of the “Substantial Part” test in Action Cont.</vt:lpstr>
      <vt:lpstr>Are there penalties for substantial Lobbying when you haven’t made the 501(h) election?</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2020-03-04T12:56:20Z</dcterms:modified>
</cp:coreProperties>
</file>