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8"/>
  </p:notesMasterIdLst>
  <p:sldIdLst>
    <p:sldId id="358" r:id="rId2"/>
    <p:sldId id="359" r:id="rId3"/>
    <p:sldId id="259" r:id="rId4"/>
    <p:sldId id="260" r:id="rId5"/>
    <p:sldId id="340" r:id="rId6"/>
    <p:sldId id="44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
            </a:r>
          </a:p>
        </p:txBody>
      </p:sp>
      <p:sp>
        <p:nvSpPr>
          <p:cNvPr id="4" name="Slide Number Placeholder 3"/>
          <p:cNvSpPr>
            <a:spLocks noGrp="1"/>
          </p:cNvSpPr>
          <p:nvPr>
            <p:ph type="sldNum" sz="quarter" idx="5"/>
          </p:nvPr>
        </p:nvSpPr>
        <p:spPr/>
        <p:txBody>
          <a:bodyPr/>
          <a:lstStyle/>
          <a:p>
            <a:fld id="{2C201DF1-6852-574E-9AD4-4ADEE958EC70}" type="slidenum">
              <a:rPr lang="en-US" smtClean="0"/>
              <a:t>3</a:t>
            </a:fld>
            <a:endParaRPr lang="en-US"/>
          </a:p>
        </p:txBody>
      </p:sp>
    </p:spTree>
    <p:extLst>
      <p:ext uri="{BB962C8B-B14F-4D97-AF65-F5344CB8AC3E}">
        <p14:creationId xmlns:p14="http://schemas.microsoft.com/office/powerpoint/2010/main" val="1212149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rs.gov/charities-non-profits/measuring-lobbying-substantial-part-tes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92FCC9-9F32-3D4F-BF36-AEC43E3761D6}"/>
              </a:ext>
            </a:extLst>
          </p:cNvPr>
          <p:cNvSpPr>
            <a:spLocks noGrp="1"/>
          </p:cNvSpPr>
          <p:nvPr>
            <p:ph type="ctrTitle"/>
          </p:nvPr>
        </p:nvSpPr>
        <p:spPr>
          <a:xfrm>
            <a:off x="2417779" y="802298"/>
            <a:ext cx="8637073" cy="2683852"/>
          </a:xfrm>
        </p:spPr>
        <p:txBody>
          <a:bodyPr/>
          <a:lstStyle/>
          <a:p>
            <a:r>
              <a:rPr lang="en-US" cap="none" dirty="0"/>
              <a:t>Module 3</a:t>
            </a:r>
          </a:p>
        </p:txBody>
      </p:sp>
      <p:sp>
        <p:nvSpPr>
          <p:cNvPr id="4" name="Title 1">
            <a:extLst>
              <a:ext uri="{FF2B5EF4-FFF2-40B4-BE49-F238E27FC236}">
                <a16:creationId xmlns:a16="http://schemas.microsoft.com/office/drawing/2014/main" id="{7EE8BBD3-8805-9846-B09F-4D3FEEEE5A82}"/>
              </a:ext>
            </a:extLst>
          </p:cNvPr>
          <p:cNvSpPr txBox="1">
            <a:spLocks/>
          </p:cNvSpPr>
          <p:nvPr/>
        </p:nvSpPr>
        <p:spPr>
          <a:xfrm>
            <a:off x="2417779" y="3486151"/>
            <a:ext cx="8637073" cy="1371600"/>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en-US" sz="4500" cap="none" dirty="0"/>
              <a:t>Applying the “Substantial Part” test to 501(c)(3) Organizations</a:t>
            </a:r>
          </a:p>
        </p:txBody>
      </p:sp>
    </p:spTree>
    <p:extLst>
      <p:ext uri="{BB962C8B-B14F-4D97-AF65-F5344CB8AC3E}">
        <p14:creationId xmlns:p14="http://schemas.microsoft.com/office/powerpoint/2010/main" val="21211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4621-F352-4D3F-B8EC-8251E4901356}"/>
              </a:ext>
            </a:extLst>
          </p:cNvPr>
          <p:cNvSpPr>
            <a:spLocks noGrp="1"/>
          </p:cNvSpPr>
          <p:nvPr>
            <p:ph type="title"/>
          </p:nvPr>
        </p:nvSpPr>
        <p:spPr/>
        <p:txBody>
          <a:bodyPr/>
          <a:lstStyle/>
          <a:p>
            <a:br>
              <a:rPr lang="en-US" u="sng" cap="none" dirty="0"/>
            </a:br>
            <a:r>
              <a:rPr lang="en-US" cap="none" dirty="0"/>
              <a:t>Module 3 Learning Objectives</a:t>
            </a:r>
          </a:p>
        </p:txBody>
      </p:sp>
      <p:sp>
        <p:nvSpPr>
          <p:cNvPr id="3" name="Content Placeholder 2">
            <a:extLst>
              <a:ext uri="{FF2B5EF4-FFF2-40B4-BE49-F238E27FC236}">
                <a16:creationId xmlns:a16="http://schemas.microsoft.com/office/drawing/2014/main" id="{6634746B-93C0-4141-A700-C5E4B406A3D1}"/>
              </a:ext>
            </a:extLst>
          </p:cNvPr>
          <p:cNvSpPr>
            <a:spLocks noGrp="1"/>
          </p:cNvSpPr>
          <p:nvPr>
            <p:ph idx="1"/>
          </p:nvPr>
        </p:nvSpPr>
        <p:spPr/>
        <p:txBody>
          <a:bodyPr/>
          <a:lstStyle/>
          <a:p>
            <a:pPr lvl="1"/>
            <a:r>
              <a:rPr lang="en-US" dirty="0"/>
              <a:t>In-depth discussion of the term “substantial”</a:t>
            </a:r>
          </a:p>
          <a:p>
            <a:pPr lvl="1"/>
            <a:r>
              <a:rPr lang="en-US" dirty="0"/>
              <a:t>Practical implications of lobbying</a:t>
            </a:r>
          </a:p>
          <a:p>
            <a:pPr lvl="1"/>
            <a:r>
              <a:rPr lang="en-US" dirty="0"/>
              <a:t>Examples of the ”Substantial Part” test applied</a:t>
            </a:r>
          </a:p>
          <a:p>
            <a:pPr lvl="1"/>
            <a:endParaRPr lang="en-US" dirty="0"/>
          </a:p>
        </p:txBody>
      </p:sp>
    </p:spTree>
    <p:extLst>
      <p:ext uri="{BB962C8B-B14F-4D97-AF65-F5344CB8AC3E}">
        <p14:creationId xmlns:p14="http://schemas.microsoft.com/office/powerpoint/2010/main" val="411959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4621-F352-4D3F-B8EC-8251E4901356}"/>
              </a:ext>
            </a:extLst>
          </p:cNvPr>
          <p:cNvSpPr>
            <a:spLocks noGrp="1"/>
          </p:cNvSpPr>
          <p:nvPr>
            <p:ph type="title"/>
          </p:nvPr>
        </p:nvSpPr>
        <p:spPr>
          <a:xfrm>
            <a:off x="838200" y="474444"/>
            <a:ext cx="9603275" cy="1050191"/>
          </a:xfrm>
        </p:spPr>
        <p:txBody>
          <a:bodyPr>
            <a:normAutofit fontScale="90000"/>
          </a:bodyPr>
          <a:lstStyle/>
          <a:p>
            <a:br>
              <a:rPr lang="en-US" u="sng" cap="none" dirty="0"/>
            </a:br>
            <a:r>
              <a:rPr lang="en-US" cap="none" dirty="0"/>
              <a:t>Charitable Organization’s Restriction on Lobbying </a:t>
            </a:r>
          </a:p>
        </p:txBody>
      </p:sp>
      <p:sp>
        <p:nvSpPr>
          <p:cNvPr id="3" name="Content Placeholder 2">
            <a:extLst>
              <a:ext uri="{FF2B5EF4-FFF2-40B4-BE49-F238E27FC236}">
                <a16:creationId xmlns:a16="http://schemas.microsoft.com/office/drawing/2014/main" id="{6634746B-93C0-4141-A700-C5E4B406A3D1}"/>
              </a:ext>
            </a:extLst>
          </p:cNvPr>
          <p:cNvSpPr>
            <a:spLocks noGrp="1"/>
          </p:cNvSpPr>
          <p:nvPr>
            <p:ph idx="1"/>
          </p:nvPr>
        </p:nvSpPr>
        <p:spPr/>
        <p:txBody>
          <a:bodyPr/>
          <a:lstStyle/>
          <a:p>
            <a:r>
              <a:rPr lang="en-US" dirty="0"/>
              <a:t>Substantial vs. Insubstantial </a:t>
            </a:r>
          </a:p>
          <a:p>
            <a:pPr lvl="1"/>
            <a:r>
              <a:rPr lang="en-US" dirty="0"/>
              <a:t>When is lobbying substantial? When is lobbying insubstantial? </a:t>
            </a:r>
          </a:p>
          <a:p>
            <a:pPr lvl="2"/>
            <a:r>
              <a:rPr lang="en-US" dirty="0"/>
              <a:t>There is no bright line test </a:t>
            </a:r>
          </a:p>
          <a:p>
            <a:pPr lvl="2"/>
            <a:r>
              <a:rPr lang="en-US" dirty="0"/>
              <a:t>See IRS: </a:t>
            </a:r>
            <a:r>
              <a:rPr lang="en-US" dirty="0">
                <a:hlinkClick r:id="rId3"/>
              </a:rPr>
              <a:t>No Substantial Part Test</a:t>
            </a:r>
            <a:r>
              <a:rPr lang="en-US" dirty="0"/>
              <a:t> </a:t>
            </a:r>
          </a:p>
          <a:p>
            <a:pPr lvl="1"/>
            <a:r>
              <a:rPr lang="en-US" dirty="0"/>
              <a:t>Determination based on the particular charity’s facts and circumstances</a:t>
            </a:r>
          </a:p>
          <a:p>
            <a:r>
              <a:rPr lang="en-US" dirty="0"/>
              <a:t>Relevant factors </a:t>
            </a:r>
            <a:r>
              <a:rPr lang="en-US" i="1" dirty="0"/>
              <a:t>may </a:t>
            </a:r>
            <a:r>
              <a:rPr lang="en-US" dirty="0"/>
              <a:t>include:</a:t>
            </a:r>
          </a:p>
          <a:p>
            <a:pPr marL="457200" lvl="1" indent="0">
              <a:buNone/>
            </a:pPr>
            <a:r>
              <a:rPr lang="en-US" dirty="0"/>
              <a:t>    </a:t>
            </a:r>
          </a:p>
        </p:txBody>
      </p:sp>
      <p:graphicFrame>
        <p:nvGraphicFramePr>
          <p:cNvPr id="4" name="Table 3">
            <a:extLst>
              <a:ext uri="{FF2B5EF4-FFF2-40B4-BE49-F238E27FC236}">
                <a16:creationId xmlns:a16="http://schemas.microsoft.com/office/drawing/2014/main" id="{7B9C7A82-185B-4CDA-A4E5-83D2EB9A3A9F}"/>
              </a:ext>
            </a:extLst>
          </p:cNvPr>
          <p:cNvGraphicFramePr>
            <a:graphicFrameLocks noGrp="1"/>
          </p:cNvGraphicFramePr>
          <p:nvPr>
            <p:extLst>
              <p:ext uri="{D42A27DB-BD31-4B8C-83A1-F6EECF244321}">
                <p14:modId xmlns:p14="http://schemas.microsoft.com/office/powerpoint/2010/main" val="842752493"/>
              </p:ext>
            </p:extLst>
          </p:nvPr>
        </p:nvGraphicFramePr>
        <p:xfrm>
          <a:off x="1808518" y="4494213"/>
          <a:ext cx="8889396" cy="1381760"/>
        </p:xfrm>
        <a:graphic>
          <a:graphicData uri="http://schemas.openxmlformats.org/drawingml/2006/table">
            <a:tbl>
              <a:tblPr firstRow="1" bandRow="1">
                <a:tableStyleId>{5C22544A-7EE6-4342-B048-85BDC9FD1C3A}</a:tableStyleId>
              </a:tblPr>
              <a:tblGrid>
                <a:gridCol w="4444698">
                  <a:extLst>
                    <a:ext uri="{9D8B030D-6E8A-4147-A177-3AD203B41FA5}">
                      <a16:colId xmlns:a16="http://schemas.microsoft.com/office/drawing/2014/main" val="4085545507"/>
                    </a:ext>
                  </a:extLst>
                </a:gridCol>
                <a:gridCol w="4444698">
                  <a:extLst>
                    <a:ext uri="{9D8B030D-6E8A-4147-A177-3AD203B41FA5}">
                      <a16:colId xmlns:a16="http://schemas.microsoft.com/office/drawing/2014/main" val="256274005"/>
                    </a:ext>
                  </a:extLst>
                </a:gridCol>
              </a:tblGrid>
              <a:tr h="370840">
                <a:tc>
                  <a:txBody>
                    <a:bodyPr/>
                    <a:lstStyle/>
                    <a:p>
                      <a:pPr marL="285750" indent="-285750">
                        <a:buFont typeface="Arial" panose="020B0604020202020204" pitchFamily="34" charset="0"/>
                        <a:buChar char="•"/>
                      </a:pPr>
                      <a:r>
                        <a:rPr lang="en-US" b="0" dirty="0">
                          <a:solidFill>
                            <a:schemeClr val="tx1"/>
                          </a:solidFill>
                        </a:rPr>
                        <a:t>Percent of funds spent on lobbying</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b="0" dirty="0">
                          <a:solidFill>
                            <a:schemeClr val="tx1"/>
                          </a:solidFill>
                        </a:rPr>
                        <a:t>Time and effort spent on lobbying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01742517"/>
                  </a:ext>
                </a:extLst>
              </a:tr>
              <a:tr h="370840">
                <a:tc>
                  <a:txBody>
                    <a:bodyPr/>
                    <a:lstStyle/>
                    <a:p>
                      <a:pPr marL="285750" indent="-285750">
                        <a:buFont typeface="Arial" panose="020B0604020202020204" pitchFamily="34" charset="0"/>
                        <a:buChar char="•"/>
                      </a:pPr>
                      <a:r>
                        <a:rPr lang="en-US" b="0" dirty="0">
                          <a:solidFill>
                            <a:schemeClr val="tx1"/>
                          </a:solidFill>
                        </a:rPr>
                        <a:t>Frequency of lobbying activities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b="0" dirty="0">
                          <a:solidFill>
                            <a:schemeClr val="tx1"/>
                          </a:solidFill>
                        </a:rPr>
                        <a:t>Success in actually influencing legislation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1570483"/>
                  </a:ext>
                </a:extLst>
              </a:tr>
              <a:tr h="370840">
                <a:tc>
                  <a:txBody>
                    <a:bodyPr/>
                    <a:lstStyle/>
                    <a:p>
                      <a:pPr marL="285750" indent="-285750">
                        <a:buFont typeface="Arial" panose="020B0604020202020204" pitchFamily="34" charset="0"/>
                        <a:buChar char="•"/>
                      </a:pPr>
                      <a:r>
                        <a:rPr lang="en-US" b="0" dirty="0">
                          <a:solidFill>
                            <a:schemeClr val="tx1"/>
                          </a:solidFill>
                        </a:rPr>
                        <a:t>Importance the charity places on the lobbying activities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17808523"/>
                  </a:ext>
                </a:extLst>
              </a:tr>
            </a:tbl>
          </a:graphicData>
        </a:graphic>
      </p:graphicFrame>
    </p:spTree>
    <p:extLst>
      <p:ext uri="{BB962C8B-B14F-4D97-AF65-F5344CB8AC3E}">
        <p14:creationId xmlns:p14="http://schemas.microsoft.com/office/powerpoint/2010/main" val="1527423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4621-F352-4D3F-B8EC-8251E4901356}"/>
              </a:ext>
            </a:extLst>
          </p:cNvPr>
          <p:cNvSpPr>
            <a:spLocks noGrp="1"/>
          </p:cNvSpPr>
          <p:nvPr>
            <p:ph type="title"/>
          </p:nvPr>
        </p:nvSpPr>
        <p:spPr/>
        <p:txBody>
          <a:bodyPr>
            <a:normAutofit fontScale="90000"/>
          </a:bodyPr>
          <a:lstStyle/>
          <a:p>
            <a:br>
              <a:rPr lang="en-US" u="sng" cap="none" dirty="0"/>
            </a:br>
            <a:r>
              <a:rPr lang="en-US" cap="none" dirty="0"/>
              <a:t>Charitable Organization’s Restriction on Lobbying </a:t>
            </a:r>
          </a:p>
        </p:txBody>
      </p:sp>
      <p:sp>
        <p:nvSpPr>
          <p:cNvPr id="3" name="Content Placeholder 2">
            <a:extLst>
              <a:ext uri="{FF2B5EF4-FFF2-40B4-BE49-F238E27FC236}">
                <a16:creationId xmlns:a16="http://schemas.microsoft.com/office/drawing/2014/main" id="{6634746B-93C0-4141-A700-C5E4B406A3D1}"/>
              </a:ext>
            </a:extLst>
          </p:cNvPr>
          <p:cNvSpPr>
            <a:spLocks noGrp="1"/>
          </p:cNvSpPr>
          <p:nvPr>
            <p:ph idx="1"/>
          </p:nvPr>
        </p:nvSpPr>
        <p:spPr>
          <a:xfrm>
            <a:off x="1451579" y="2015732"/>
            <a:ext cx="9603275" cy="4118368"/>
          </a:xfrm>
        </p:spPr>
        <p:txBody>
          <a:bodyPr>
            <a:normAutofit fontScale="92500" lnSpcReduction="10000"/>
          </a:bodyPr>
          <a:lstStyle/>
          <a:p>
            <a:r>
              <a:rPr lang="en-US" dirty="0"/>
              <a:t>Harsh penalties for excessive lobbying </a:t>
            </a:r>
          </a:p>
          <a:p>
            <a:pPr lvl="1"/>
            <a:r>
              <a:rPr lang="en-US" dirty="0"/>
              <a:t>Revocation of charity’s tax-exempt status </a:t>
            </a:r>
          </a:p>
          <a:p>
            <a:pPr lvl="1"/>
            <a:r>
              <a:rPr lang="en-US" dirty="0"/>
              <a:t>Charity and charity managers may be subject to penalty equal to 5% of lobbying expenditures </a:t>
            </a:r>
          </a:p>
          <a:p>
            <a:r>
              <a:rPr lang="en-US" dirty="0"/>
              <a:t>Penalties are especially problematic given the ambiguity of “substantial” </a:t>
            </a:r>
          </a:p>
          <a:p>
            <a:pPr lvl="1"/>
            <a:r>
              <a:rPr lang="en-US" dirty="0"/>
              <a:t>Risky to rely on the no substantial part test </a:t>
            </a:r>
          </a:p>
          <a:p>
            <a:pPr lvl="1"/>
            <a:r>
              <a:rPr lang="en-US" dirty="0"/>
              <a:t>Charities cannot readily determine when the line is crossed </a:t>
            </a:r>
          </a:p>
          <a:p>
            <a:r>
              <a:rPr lang="en-US" dirty="0"/>
              <a:t>Practical implications</a:t>
            </a:r>
          </a:p>
          <a:p>
            <a:pPr lvl="1"/>
            <a:r>
              <a:rPr lang="en-US" dirty="0"/>
              <a:t>Charities refrain from lobbying altogether </a:t>
            </a:r>
          </a:p>
          <a:p>
            <a:pPr marL="457200" lvl="1" indent="0">
              <a:buNone/>
            </a:pPr>
            <a:r>
              <a:rPr lang="en-US" dirty="0"/>
              <a:t> </a:t>
            </a:r>
          </a:p>
          <a:p>
            <a:pPr lvl="1"/>
            <a:endParaRPr lang="en-US" dirty="0"/>
          </a:p>
        </p:txBody>
      </p:sp>
    </p:spTree>
    <p:extLst>
      <p:ext uri="{BB962C8B-B14F-4D97-AF65-F5344CB8AC3E}">
        <p14:creationId xmlns:p14="http://schemas.microsoft.com/office/powerpoint/2010/main" val="34644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9F1733-EEFA-C549-96AB-58C8503AFD17}"/>
              </a:ext>
            </a:extLst>
          </p:cNvPr>
          <p:cNvSpPr>
            <a:spLocks noGrp="1"/>
          </p:cNvSpPr>
          <p:nvPr>
            <p:ph type="title"/>
          </p:nvPr>
        </p:nvSpPr>
        <p:spPr>
          <a:xfrm>
            <a:off x="1451579" y="845127"/>
            <a:ext cx="9603275" cy="1008627"/>
          </a:xfrm>
        </p:spPr>
        <p:txBody>
          <a:bodyPr>
            <a:normAutofit fontScale="90000"/>
          </a:bodyPr>
          <a:lstStyle/>
          <a:p>
            <a:br>
              <a:rPr lang="en-US" u="sng" cap="none" dirty="0"/>
            </a:br>
            <a:r>
              <a:rPr lang="en-US" cap="none" dirty="0"/>
              <a:t>Substantial vs insubstantial</a:t>
            </a:r>
          </a:p>
        </p:txBody>
      </p:sp>
      <p:sp>
        <p:nvSpPr>
          <p:cNvPr id="3" name="Content Placeholder 2"/>
          <p:cNvSpPr>
            <a:spLocks noGrp="1"/>
          </p:cNvSpPr>
          <p:nvPr>
            <p:ph idx="1"/>
          </p:nvPr>
        </p:nvSpPr>
        <p:spPr>
          <a:xfrm>
            <a:off x="1468582" y="2050473"/>
            <a:ext cx="9601200" cy="3906982"/>
          </a:xfrm>
        </p:spPr>
        <p:txBody>
          <a:bodyPr vert="horz" lIns="91440" tIns="45720" rIns="91440" bIns="45720" rtlCol="0" anchor="t">
            <a:normAutofit/>
          </a:bodyPr>
          <a:lstStyle/>
          <a:p>
            <a:pPr marL="0" indent="0">
              <a:lnSpc>
                <a:spcPct val="100000"/>
              </a:lnSpc>
              <a:spcBef>
                <a:spcPts val="0"/>
              </a:spcBef>
              <a:buNone/>
              <a:defRPr/>
            </a:pPr>
            <a:r>
              <a:rPr lang="en-US" b="1" dirty="0"/>
              <a:t> Summary of Examples:</a:t>
            </a:r>
          </a:p>
          <a:p>
            <a:pPr>
              <a:lnSpc>
                <a:spcPct val="100000"/>
              </a:lnSpc>
              <a:spcBef>
                <a:spcPts val="0"/>
              </a:spcBef>
              <a:buFont typeface="Arial" charset="0"/>
              <a:buChar char="•"/>
            </a:pPr>
            <a:r>
              <a:rPr lang="en-US" dirty="0">
                <a:cs typeface="Calibri"/>
              </a:rPr>
              <a:t>There are some examples that attorneys will look to in order to determine whether an organization that hasn't made the election is in compliance with federal regulation.  However, the total amount spent on lobbying varies quite widely between different cases and organizations.</a:t>
            </a:r>
            <a:endParaRPr lang="en-US" dirty="0"/>
          </a:p>
          <a:p>
            <a:pPr>
              <a:lnSpc>
                <a:spcPct val="100000"/>
              </a:lnSpc>
              <a:spcBef>
                <a:spcPts val="0"/>
              </a:spcBef>
              <a:buFont typeface="Arial" charset="0"/>
              <a:buChar char="•"/>
            </a:pPr>
            <a:r>
              <a:rPr lang="en-US" i="1" dirty="0"/>
              <a:t>If you plan on lobbying without making the 501(h) election, consult your attorney.</a:t>
            </a:r>
            <a:endParaRPr lang="en-US" i="1" dirty="0">
              <a:cs typeface="Calibri"/>
            </a:endParaRPr>
          </a:p>
          <a:p>
            <a:pPr marL="0" indent="0">
              <a:lnSpc>
                <a:spcPct val="100000"/>
              </a:lnSpc>
              <a:spcBef>
                <a:spcPts val="0"/>
              </a:spcBef>
              <a:buNone/>
            </a:pPr>
            <a:endParaRPr lang="en-US" dirty="0">
              <a:cs typeface="Calibri"/>
            </a:endParaRPr>
          </a:p>
          <a:p>
            <a:pPr>
              <a:lnSpc>
                <a:spcPct val="100000"/>
              </a:lnSpc>
              <a:spcBef>
                <a:spcPts val="0"/>
              </a:spcBef>
              <a:buFont typeface="Arial" charset="0"/>
              <a:buChar char="•"/>
            </a:pPr>
            <a:endParaRPr lang="en-US" dirty="0"/>
          </a:p>
        </p:txBody>
      </p:sp>
    </p:spTree>
    <p:extLst>
      <p:ext uri="{BB962C8B-B14F-4D97-AF65-F5344CB8AC3E}">
        <p14:creationId xmlns:p14="http://schemas.microsoft.com/office/powerpoint/2010/main" val="3165622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627" y="409222"/>
            <a:ext cx="3499557" cy="684390"/>
          </a:xfrm>
        </p:spPr>
        <p:txBody>
          <a:bodyPr/>
          <a:lstStyle/>
          <a:p>
            <a:r>
              <a:rPr lang="en-US" dirty="0"/>
              <a:t>End</a:t>
            </a:r>
          </a:p>
        </p:txBody>
      </p:sp>
    </p:spTree>
    <p:extLst>
      <p:ext uri="{BB962C8B-B14F-4D97-AF65-F5344CB8AC3E}">
        <p14:creationId xmlns:p14="http://schemas.microsoft.com/office/powerpoint/2010/main" val="25643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264</Words>
  <Application>Microsoft Macintosh PowerPoint</Application>
  <PresentationFormat>Widescreen</PresentationFormat>
  <Paragraphs>36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Module 3</vt:lpstr>
      <vt:lpstr> Module 3 Learning Objectives</vt:lpstr>
      <vt:lpstr> Charitable Organization’s Restriction on Lobbying </vt:lpstr>
      <vt:lpstr> Charitable Organization’s Restriction on Lobbying </vt:lpstr>
      <vt:lpstr> Substantial vs insubstantial</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2020-03-04T12:54:27Z</dcterms:modified>
</cp:coreProperties>
</file>