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9"/>
  </p:notesMasterIdLst>
  <p:sldIdLst>
    <p:sldId id="356" r:id="rId2"/>
    <p:sldId id="357" r:id="rId3"/>
    <p:sldId id="350" r:id="rId4"/>
    <p:sldId id="335" r:id="rId5"/>
    <p:sldId id="354" r:id="rId6"/>
    <p:sldId id="341" r:id="rId7"/>
    <p:sldId id="44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j Fruch" initials="RF"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4" autoAdjust="0"/>
    <p:restoredTop sz="94817"/>
  </p:normalViewPr>
  <p:slideViewPr>
    <p:cSldViewPr snapToGrid="0">
      <p:cViewPr varScale="1">
        <p:scale>
          <a:sx n="107" d="100"/>
          <a:sy n="107"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90DB2C-A6E1-E743-A6E6-6C455C5CC902}" type="datetimeFigureOut">
              <a:rPr lang="en-US" smtClean="0"/>
              <a:t>3/4/20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01DF1-6852-574E-9AD4-4ADEE958EC70}" type="slidenum">
              <a:rPr lang="en-US" smtClean="0"/>
              <a:t>‹#›</a:t>
            </a:fld>
            <a:endParaRPr lang="en-US"/>
          </a:p>
        </p:txBody>
      </p:sp>
    </p:spTree>
    <p:extLst>
      <p:ext uri="{BB962C8B-B14F-4D97-AF65-F5344CB8AC3E}">
        <p14:creationId xmlns:p14="http://schemas.microsoft.com/office/powerpoint/2010/main" val="8823054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t>
            </a:r>
          </a:p>
          <a:p>
            <a:endParaRPr lang="en-US" dirty="0"/>
          </a:p>
          <a:p>
            <a:r>
              <a:rPr lang="en-US" dirty="0"/>
              <a:t>Sources: </a:t>
            </a:r>
          </a:p>
          <a:p>
            <a:r>
              <a:rPr lang="en-US" dirty="0"/>
              <a:t>https://</a:t>
            </a:r>
            <a:r>
              <a:rPr lang="en-US" dirty="0" err="1"/>
              <a:t>www.councilofnonprofits.org</a:t>
            </a:r>
            <a:r>
              <a:rPr lang="en-US" dirty="0"/>
              <a:t>/taking-the-501h-election </a:t>
            </a:r>
          </a:p>
          <a:p>
            <a:r>
              <a:rPr lang="en-US" dirty="0"/>
              <a:t>https://</a:t>
            </a:r>
            <a:r>
              <a:rPr lang="en-US" dirty="0" err="1"/>
              <a:t>www.irs.gov</a:t>
            </a:r>
            <a:r>
              <a:rPr lang="en-US" dirty="0"/>
              <a:t>/pub/</a:t>
            </a:r>
            <a:r>
              <a:rPr lang="en-US" dirty="0" err="1"/>
              <a:t>irs</a:t>
            </a:r>
            <a:r>
              <a:rPr lang="en-US" dirty="0"/>
              <a:t>-pdf/f5768.pdf</a:t>
            </a:r>
          </a:p>
          <a:p>
            <a:endParaRPr lang="en-US" dirty="0"/>
          </a:p>
        </p:txBody>
      </p:sp>
      <p:sp>
        <p:nvSpPr>
          <p:cNvPr id="4" name="Slide Number Placeholder 3"/>
          <p:cNvSpPr>
            <a:spLocks noGrp="1"/>
          </p:cNvSpPr>
          <p:nvPr>
            <p:ph type="sldNum" sz="quarter" idx="5"/>
          </p:nvPr>
        </p:nvSpPr>
        <p:spPr/>
        <p:txBody>
          <a:bodyPr/>
          <a:lstStyle/>
          <a:p>
            <a:fld id="{7071AFED-0562-0649-9766-ECFE8017F5B7}" type="slidenum">
              <a:rPr lang="en-US" smtClean="0"/>
              <a:t>4</a:t>
            </a:fld>
            <a:endParaRPr lang="en-US"/>
          </a:p>
        </p:txBody>
      </p:sp>
    </p:spTree>
    <p:extLst>
      <p:ext uri="{BB962C8B-B14F-4D97-AF65-F5344CB8AC3E}">
        <p14:creationId xmlns:p14="http://schemas.microsoft.com/office/powerpoint/2010/main" val="67969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716-60A3-4537-9FAB-5168E1B26D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336BB02-5503-4B4F-B0D1-23E682317F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0CBF84-136B-405B-B5D7-E8141EF33C86}"/>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3F04FAF-9466-4AC9-99AE-F2F76E8E0F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C80073-C4BA-420E-A9EB-3C6D9DE1D1E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384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79C6-B76E-4553-9050-B04976988F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7B4839-A478-495F-A9C5-4DD3B83D950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2080F-FB94-4872-BEFF-56CB71A2D06B}"/>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85590762-F290-4A34-938E-0CA8379F909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35B39F4-2B30-461C-84CC-6DAB1F46413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8627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DADAA1-7850-4D64-9B3F-384A17ADCA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FFC185B-0807-4767-A864-3D2D234179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C9FD95-B048-4C64-9251-7F559F6E7D37}"/>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FA5DDBF6-AF5E-4087-AA90-4B648B8D65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C95A66-A2E2-4397-B7ED-096F5263108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60632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EB1C-F650-465B-8452-5D11C9418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E0156-AAC1-4139-AC0C-9527E38768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7EFDF5-E8B9-4D7F-9F2E-158DB15E1605}"/>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E36BA800-51FF-47FB-B266-A7271770CE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E094A1-2C41-4D06-BEB8-FD1FDD3C5DED}"/>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091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585E5-0A90-43DA-9A96-55AC133697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290E30-F6DD-48F3-9E5F-6D309B11476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4AE96D0-B083-4FD3-825A-24B6EE6D289A}"/>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5" name="Footer Placeholder 4">
            <a:extLst>
              <a:ext uri="{FF2B5EF4-FFF2-40B4-BE49-F238E27FC236}">
                <a16:creationId xmlns:a16="http://schemas.microsoft.com/office/drawing/2014/main" id="{BD96CDD2-652E-454C-BEA9-D4E8D15E9F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FA3AA6-1535-4332-9651-A5459F996D01}"/>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920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94550-6EB9-436E-B101-A1CB505947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E09749-5C96-42F0-A02A-7BED04C786C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5DC97D-D7D9-4534-93C8-1772E206B5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56B760-3F06-45D8-AF2C-18154C2786F9}"/>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9D8F7276-946F-483C-BB2E-33D80856D55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FACA60F-F79F-4671-A1DE-DA4DD221C0E7}"/>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67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253F4-D340-4664-B8A5-4B41DDCD055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DBCA598-0778-4F9D-BC1C-B614E10D3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E545CA7-2F7C-4419-B01A-4D266800E6F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5FA6BE-9BB4-43D2-A588-A8D49FF295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06DB83C-1CD7-425C-B946-7E50708305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711FA6-7E0C-46B1-AD77-F003046E501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8" name="Footer Placeholder 7">
            <a:extLst>
              <a:ext uri="{FF2B5EF4-FFF2-40B4-BE49-F238E27FC236}">
                <a16:creationId xmlns:a16="http://schemas.microsoft.com/office/drawing/2014/main" id="{6DBE1D73-811E-4B39-BEDD-4641E833D47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F0731C49-8FE7-4B52-A05C-38C9D9BECA78}"/>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319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3C22-C479-4544-91B6-9704CDD67F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63F635-A16D-420A-BB3F-0AB002909AE8}"/>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4" name="Footer Placeholder 3">
            <a:extLst>
              <a:ext uri="{FF2B5EF4-FFF2-40B4-BE49-F238E27FC236}">
                <a16:creationId xmlns:a16="http://schemas.microsoft.com/office/drawing/2014/main" id="{CED76D39-77B6-486D-A773-B06D2B5A3AF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C2DD8B8-44BA-4F5C-AC39-2A3145BC4A2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2118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73A366-A4AA-4968-AEC9-989B6F2C493F}"/>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3" name="Footer Placeholder 2">
            <a:extLst>
              <a:ext uri="{FF2B5EF4-FFF2-40B4-BE49-F238E27FC236}">
                <a16:creationId xmlns:a16="http://schemas.microsoft.com/office/drawing/2014/main" id="{E1AFC51A-6ACD-4F98-94AE-7D3E99F2B1F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87214A-7B7E-4F4E-8B5F-7FA9D82E3B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134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84F13-7F61-48EE-828C-784122011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16DD82-3AE2-40FE-9809-6207A70D0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984B0D-AC80-4CF6-9CD6-25B6BAC24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28D53A-9952-4C26-A770-F87C76380DD2}"/>
              </a:ext>
            </a:extLst>
          </p:cNvPr>
          <p:cNvSpPr>
            <a:spLocks noGrp="1"/>
          </p:cNvSpPr>
          <p:nvPr>
            <p:ph type="dt" sz="half" idx="10"/>
          </p:nvPr>
        </p:nvSpPr>
        <p:spPr/>
        <p:txBody>
          <a:bodyPr/>
          <a:lstStyle/>
          <a:p>
            <a:fld id="{48A87A34-81AB-432B-8DAE-1953F412C126}" type="datetimeFigureOut">
              <a:rPr lang="en-US" smtClean="0"/>
              <a:t>3/4/20</a:t>
            </a:fld>
            <a:endParaRPr lang="en-US" dirty="0"/>
          </a:p>
        </p:txBody>
      </p:sp>
      <p:sp>
        <p:nvSpPr>
          <p:cNvPr id="6" name="Footer Placeholder 5">
            <a:extLst>
              <a:ext uri="{FF2B5EF4-FFF2-40B4-BE49-F238E27FC236}">
                <a16:creationId xmlns:a16="http://schemas.microsoft.com/office/drawing/2014/main" id="{A503A3A8-AF17-4808-850D-6048C62CE8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C11A3A7-B76D-4C90-BA56-164A664B698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8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BB294-AFA4-4FF0-A720-96454F8CEE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6D6BDA-3433-4E1E-BFBE-295515A458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5000C8-6387-40B7-808A-AF9417E75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70F889-9C3F-4C73-BD97-77EC91561200}"/>
              </a:ext>
            </a:extLst>
          </p:cNvPr>
          <p:cNvSpPr>
            <a:spLocks noGrp="1"/>
          </p:cNvSpPr>
          <p:nvPr>
            <p:ph type="dt" sz="half" idx="10"/>
          </p:nvPr>
        </p:nvSpPr>
        <p:spPr/>
        <p:txBody>
          <a:bodyPr/>
          <a:lstStyle/>
          <a:p>
            <a:fld id="{48A87A34-81AB-432B-8DAE-1953F412C126}" type="datetimeFigureOut">
              <a:rPr lang="en-US" smtClean="0"/>
              <a:pPr/>
              <a:t>3/4/20</a:t>
            </a:fld>
            <a:endParaRPr lang="en-US" dirty="0"/>
          </a:p>
        </p:txBody>
      </p:sp>
      <p:sp>
        <p:nvSpPr>
          <p:cNvPr id="6" name="Footer Placeholder 5">
            <a:extLst>
              <a:ext uri="{FF2B5EF4-FFF2-40B4-BE49-F238E27FC236}">
                <a16:creationId xmlns:a16="http://schemas.microsoft.com/office/drawing/2014/main" id="{BD4F1496-B5EF-4B48-BD6A-4C6757FCD9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F988B68-CA9B-48B4-80E4-AF7FE82214B9}"/>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125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BF5885-C643-4B5E-8C00-0A8BCF3128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617DB37-D970-4D19-971C-E7E34ADBA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3E425-E69A-41AE-8A84-9D1E443A85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3/4/20</a:t>
            </a:fld>
            <a:endParaRPr lang="en-US" dirty="0"/>
          </a:p>
        </p:txBody>
      </p:sp>
      <p:sp>
        <p:nvSpPr>
          <p:cNvPr id="5" name="Footer Placeholder 4">
            <a:extLst>
              <a:ext uri="{FF2B5EF4-FFF2-40B4-BE49-F238E27FC236}">
                <a16:creationId xmlns:a16="http://schemas.microsoft.com/office/drawing/2014/main" id="{8C03C132-999E-4E81-BD95-6C2B728C23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F4F8E30-7AF0-436A-9959-5DC581F480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16469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rs.gov/charities-non-profits/charitable-organizations/the-restriction-of-political-campaign-intervention-by-section-501c3-tax-exempt-organization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B92FCC9-9F32-3D4F-BF36-AEC43E3761D6}"/>
              </a:ext>
            </a:extLst>
          </p:cNvPr>
          <p:cNvSpPr>
            <a:spLocks noGrp="1"/>
          </p:cNvSpPr>
          <p:nvPr>
            <p:ph type="ctrTitle"/>
          </p:nvPr>
        </p:nvSpPr>
        <p:spPr>
          <a:xfrm>
            <a:off x="2417779" y="802298"/>
            <a:ext cx="8637073" cy="2683852"/>
          </a:xfrm>
        </p:spPr>
        <p:txBody>
          <a:bodyPr/>
          <a:lstStyle/>
          <a:p>
            <a:r>
              <a:rPr lang="en-US" cap="none" dirty="0"/>
              <a:t>Module 2</a:t>
            </a:r>
          </a:p>
        </p:txBody>
      </p:sp>
      <p:sp>
        <p:nvSpPr>
          <p:cNvPr id="4" name="Title 1">
            <a:extLst>
              <a:ext uri="{FF2B5EF4-FFF2-40B4-BE49-F238E27FC236}">
                <a16:creationId xmlns:a16="http://schemas.microsoft.com/office/drawing/2014/main" id="{7EE8BBD3-8805-9846-B09F-4D3FEEEE5A82}"/>
              </a:ext>
            </a:extLst>
          </p:cNvPr>
          <p:cNvSpPr txBox="1">
            <a:spLocks/>
          </p:cNvSpPr>
          <p:nvPr/>
        </p:nvSpPr>
        <p:spPr>
          <a:xfrm>
            <a:off x="2417779" y="3486151"/>
            <a:ext cx="8637073" cy="1371600"/>
          </a:xfrm>
          <a:prstGeom prst="rect">
            <a:avLst/>
          </a:prstGeom>
        </p:spPr>
        <p:txBody>
          <a:bodyPr vert="horz" lIns="91440" tIns="45720" rIns="91440" bIns="0" rtlCol="0" anchor="b">
            <a:normAutofit/>
          </a:bodyPr>
          <a:lstStyle>
            <a:lvl1pPr algn="l" defTabSz="914400" rtl="0"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en-US" sz="4500" cap="none" dirty="0"/>
              <a:t>Federal Restrictions on 501(c)(3) Organizations</a:t>
            </a:r>
          </a:p>
        </p:txBody>
      </p:sp>
    </p:spTree>
    <p:extLst>
      <p:ext uri="{BB962C8B-B14F-4D97-AF65-F5344CB8AC3E}">
        <p14:creationId xmlns:p14="http://schemas.microsoft.com/office/powerpoint/2010/main" val="22008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64621-F352-4D3F-B8EC-8251E4901356}"/>
              </a:ext>
            </a:extLst>
          </p:cNvPr>
          <p:cNvSpPr>
            <a:spLocks noGrp="1"/>
          </p:cNvSpPr>
          <p:nvPr>
            <p:ph type="title"/>
          </p:nvPr>
        </p:nvSpPr>
        <p:spPr/>
        <p:txBody>
          <a:bodyPr/>
          <a:lstStyle/>
          <a:p>
            <a:br>
              <a:rPr lang="en-US" u="sng" cap="none" dirty="0"/>
            </a:br>
            <a:r>
              <a:rPr lang="en-US" cap="none" dirty="0"/>
              <a:t>Module 2 Learning Objectives</a:t>
            </a:r>
          </a:p>
        </p:txBody>
      </p:sp>
      <p:sp>
        <p:nvSpPr>
          <p:cNvPr id="3" name="Content Placeholder 2">
            <a:extLst>
              <a:ext uri="{FF2B5EF4-FFF2-40B4-BE49-F238E27FC236}">
                <a16:creationId xmlns:a16="http://schemas.microsoft.com/office/drawing/2014/main" id="{6634746B-93C0-4141-A700-C5E4B406A3D1}"/>
              </a:ext>
            </a:extLst>
          </p:cNvPr>
          <p:cNvSpPr>
            <a:spLocks noGrp="1"/>
          </p:cNvSpPr>
          <p:nvPr>
            <p:ph idx="1"/>
          </p:nvPr>
        </p:nvSpPr>
        <p:spPr/>
        <p:txBody>
          <a:bodyPr/>
          <a:lstStyle/>
          <a:p>
            <a:pPr lvl="1"/>
            <a:r>
              <a:rPr lang="en-US" dirty="0"/>
              <a:t>Grant funding and Lobbying</a:t>
            </a:r>
          </a:p>
          <a:p>
            <a:pPr lvl="1"/>
            <a:r>
              <a:rPr lang="en-US" dirty="0"/>
              <a:t>Political Campaigns and financial contributions</a:t>
            </a:r>
          </a:p>
          <a:p>
            <a:pPr lvl="1"/>
            <a:r>
              <a:rPr lang="en-US" dirty="0"/>
              <a:t>How much lobbying is permissible by law?</a:t>
            </a:r>
          </a:p>
          <a:p>
            <a:pPr lvl="2"/>
            <a:r>
              <a:rPr lang="en-US" dirty="0"/>
              <a:t>Substantial Part Test</a:t>
            </a:r>
          </a:p>
          <a:p>
            <a:pPr lvl="1"/>
            <a:r>
              <a:rPr lang="en-US" dirty="0"/>
              <a:t>What does “substantial” mean</a:t>
            </a:r>
          </a:p>
          <a:p>
            <a:pPr lvl="2"/>
            <a:endParaRPr lang="en-US" dirty="0"/>
          </a:p>
        </p:txBody>
      </p:sp>
    </p:spTree>
    <p:extLst>
      <p:ext uri="{BB962C8B-B14F-4D97-AF65-F5344CB8AC3E}">
        <p14:creationId xmlns:p14="http://schemas.microsoft.com/office/powerpoint/2010/main" val="3606360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3565"/>
            <a:ext cx="9603275" cy="1050190"/>
          </a:xfrm>
        </p:spPr>
        <p:txBody>
          <a:bodyPr>
            <a:normAutofit fontScale="90000"/>
          </a:bodyPr>
          <a:lstStyle/>
          <a:p>
            <a:r>
              <a:rPr lang="en-US" cap="none" dirty="0"/>
              <a:t>Lobbying and Federal Grants </a:t>
            </a:r>
            <a:r>
              <a:rPr lang="mr-IN" cap="none" dirty="0"/>
              <a:t>–</a:t>
            </a:r>
            <a:r>
              <a:rPr lang="en-US" cap="none" dirty="0"/>
              <a:t> Can I lobby with Federal Grant Money?</a:t>
            </a:r>
          </a:p>
        </p:txBody>
      </p:sp>
      <p:sp>
        <p:nvSpPr>
          <p:cNvPr id="3" name="Content Placeholder 2"/>
          <p:cNvSpPr>
            <a:spLocks noGrp="1"/>
          </p:cNvSpPr>
          <p:nvPr>
            <p:ph idx="1"/>
          </p:nvPr>
        </p:nvSpPr>
        <p:spPr/>
        <p:txBody>
          <a:bodyPr vert="horz" lIns="91440" tIns="45720" rIns="91440" bIns="45720" rtlCol="0" anchor="t">
            <a:normAutofit/>
          </a:bodyPr>
          <a:lstStyle/>
          <a:p>
            <a:r>
              <a:rPr lang="en-US" dirty="0"/>
              <a:t>The Short answer is no.  Most federal grants, and sometimes even grants from private sources, prohibit the extent to which a group can use those funds towards lobbying.  Always check with your attorney to ensure you are in compliance with the terms of your grants.</a:t>
            </a:r>
            <a:endParaRPr lang="en-US" dirty="0">
              <a:cs typeface="Calibri"/>
            </a:endParaRPr>
          </a:p>
          <a:p>
            <a:r>
              <a:rPr lang="en-US" dirty="0"/>
              <a:t>You can use funds to provide technical and factual presentations on topics directly related to the performance of a grant, contract, or other agreement in the form of hearings, testimony, statements, or letters to the Congress or a state legislature, or subdivision, member, or cognizant staff member thereof in response to a documented request made by the non-federal entities member’s of congress</a:t>
            </a:r>
          </a:p>
        </p:txBody>
      </p:sp>
    </p:spTree>
    <p:extLst>
      <p:ext uri="{BB962C8B-B14F-4D97-AF65-F5344CB8AC3E}">
        <p14:creationId xmlns:p14="http://schemas.microsoft.com/office/powerpoint/2010/main" val="2071788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26161-69A5-5642-9132-356443AB5BAA}"/>
              </a:ext>
            </a:extLst>
          </p:cNvPr>
          <p:cNvSpPr>
            <a:spLocks noGrp="1"/>
          </p:cNvSpPr>
          <p:nvPr>
            <p:ph type="title"/>
          </p:nvPr>
        </p:nvSpPr>
        <p:spPr>
          <a:xfrm>
            <a:off x="1451579" y="775855"/>
            <a:ext cx="9603275" cy="1077899"/>
          </a:xfrm>
        </p:spPr>
        <p:txBody>
          <a:bodyPr>
            <a:normAutofit fontScale="90000"/>
          </a:bodyPr>
          <a:lstStyle/>
          <a:p>
            <a:r>
              <a:rPr lang="en-US" cap="none" dirty="0"/>
              <a:t>Can Non-Profits Support Political Candidates and Retain Their Exempt Status?</a:t>
            </a:r>
          </a:p>
        </p:txBody>
      </p:sp>
      <p:sp>
        <p:nvSpPr>
          <p:cNvPr id="3" name="Content Placeholder 2">
            <a:extLst>
              <a:ext uri="{FF2B5EF4-FFF2-40B4-BE49-F238E27FC236}">
                <a16:creationId xmlns:a16="http://schemas.microsoft.com/office/drawing/2014/main" id="{44BEE864-6806-C847-A522-0F8E21C43BCA}"/>
              </a:ext>
            </a:extLst>
          </p:cNvPr>
          <p:cNvSpPr>
            <a:spLocks noGrp="1"/>
          </p:cNvSpPr>
          <p:nvPr>
            <p:ph idx="1"/>
          </p:nvPr>
        </p:nvSpPr>
        <p:spPr/>
        <p:txBody>
          <a:bodyPr>
            <a:normAutofit/>
          </a:bodyPr>
          <a:lstStyle/>
          <a:p>
            <a:r>
              <a:rPr lang="en-US" dirty="0"/>
              <a:t>Generally, no.</a:t>
            </a:r>
          </a:p>
          <a:p>
            <a:r>
              <a:rPr lang="en-US" dirty="0"/>
              <a:t>Non-Profits cannot support political candidates.  IRS Code prohibits campaign contributions, public statements, directly or indirectly intervening in political campaigns.</a:t>
            </a:r>
          </a:p>
          <a:p>
            <a:r>
              <a:rPr lang="en-US" dirty="0"/>
              <a:t>Doing so puts them at </a:t>
            </a:r>
            <a:r>
              <a:rPr lang="en-US" dirty="0">
                <a:hlinkClick r:id="rId3"/>
              </a:rPr>
              <a:t>risk of losing their tax exempt status</a:t>
            </a:r>
            <a:r>
              <a:rPr lang="en-US" dirty="0"/>
              <a:t>.</a:t>
            </a:r>
          </a:p>
          <a:p>
            <a:r>
              <a:rPr lang="en-US" dirty="0"/>
              <a:t>However, non-partisan advocacy does NOT qualify as political campaigning and can be done without risking an organizations tax-exempt status.</a:t>
            </a:r>
          </a:p>
        </p:txBody>
      </p:sp>
    </p:spTree>
    <p:extLst>
      <p:ext uri="{BB962C8B-B14F-4D97-AF65-F5344CB8AC3E}">
        <p14:creationId xmlns:p14="http://schemas.microsoft.com/office/powerpoint/2010/main" val="1008468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190B6-22FC-9B44-BDF6-637F350CF259}"/>
              </a:ext>
            </a:extLst>
          </p:cNvPr>
          <p:cNvSpPr>
            <a:spLocks noGrp="1"/>
          </p:cNvSpPr>
          <p:nvPr>
            <p:ph type="title"/>
          </p:nvPr>
        </p:nvSpPr>
        <p:spPr>
          <a:xfrm>
            <a:off x="1292252" y="554182"/>
            <a:ext cx="9603275" cy="1119464"/>
          </a:xfrm>
        </p:spPr>
        <p:txBody>
          <a:bodyPr>
            <a:normAutofit fontScale="90000"/>
          </a:bodyPr>
          <a:lstStyle/>
          <a:p>
            <a:br>
              <a:rPr lang="en-US" u="sng" cap="none" dirty="0"/>
            </a:br>
            <a:r>
              <a:rPr lang="en-US" cap="none" dirty="0"/>
              <a:t>How much Lobbying is Permissible under Federal Law?</a:t>
            </a:r>
          </a:p>
        </p:txBody>
      </p:sp>
      <p:sp>
        <p:nvSpPr>
          <p:cNvPr id="3" name="Content Placeholder 2">
            <a:extLst>
              <a:ext uri="{FF2B5EF4-FFF2-40B4-BE49-F238E27FC236}">
                <a16:creationId xmlns:a16="http://schemas.microsoft.com/office/drawing/2014/main" id="{2EF3E3F2-2E8E-4441-AC65-3A58C90DA28B}"/>
              </a:ext>
            </a:extLst>
          </p:cNvPr>
          <p:cNvSpPr>
            <a:spLocks noGrp="1"/>
          </p:cNvSpPr>
          <p:nvPr>
            <p:ph idx="1"/>
          </p:nvPr>
        </p:nvSpPr>
        <p:spPr/>
        <p:txBody>
          <a:bodyPr vert="horz" lIns="91440" tIns="45720" rIns="91440" bIns="45720" rtlCol="0" anchor="t">
            <a:normAutofit fontScale="85000" lnSpcReduction="20000"/>
          </a:bodyPr>
          <a:lstStyle/>
          <a:p>
            <a:pPr marL="457200" indent="-457200">
              <a:buFont typeface="Arial" charset="0"/>
              <a:buChar char="•"/>
            </a:pPr>
            <a:r>
              <a:rPr lang="en-US" sz="2200" dirty="0"/>
              <a:t>Federal tax laws allow every charitable nonprofit to engage in </a:t>
            </a:r>
            <a:r>
              <a:rPr lang="en-US" sz="2200" i="1" dirty="0"/>
              <a:t>some</a:t>
            </a:r>
            <a:r>
              <a:rPr lang="en-US" sz="2200" dirty="0"/>
              <a:t> lobbying activities.  However, groups should not engage in lobbying unless they take the 501(h) election.  If they don't, they must comply with the vague and unpredictable "substantial part test."  </a:t>
            </a:r>
          </a:p>
          <a:p>
            <a:pPr marL="457200" indent="-457200">
              <a:lnSpc>
                <a:spcPct val="100000"/>
              </a:lnSpc>
              <a:buFont typeface="Arial" charset="0"/>
              <a:buChar char="•"/>
            </a:pPr>
            <a:r>
              <a:rPr lang="en-US" sz="2200" dirty="0"/>
              <a:t>Under the "Substantial Part Test," All charitable nonprofits may freely engage in lobbying as long as that activity amounts to only an insubstantial amount of the nonprofit's activities.</a:t>
            </a:r>
          </a:p>
          <a:p>
            <a:pPr marL="457200" indent="-457200">
              <a:lnSpc>
                <a:spcPct val="100000"/>
              </a:lnSpc>
              <a:buFont typeface="Arial" charset="0"/>
              <a:buChar char="•"/>
            </a:pPr>
            <a:r>
              <a:rPr lang="en-US" sz="2200" dirty="0"/>
              <a:t>The IRS has not provided a definition of “insubstantial.”  The line between “insubstantial” and “substantial” is hazy.</a:t>
            </a:r>
          </a:p>
          <a:p>
            <a:pPr marL="457200" indent="-457200">
              <a:buFont typeface="Arial" charset="0"/>
              <a:buChar char="•"/>
            </a:pPr>
            <a:r>
              <a:rPr lang="en-US" sz="2200" dirty="0"/>
              <a:t>The IRS retroactively weighs the facts and circumstances of each situation.  As you will see in the next few slides, the "Substantial Part Test" is difficult to apply and you should avoid using it.  The easiest way to avoid it is by taking the 501(h) election.  This makes it easier for your organization to determine whether they are in compliance with federal law.</a:t>
            </a:r>
            <a:endParaRPr lang="en-US" sz="2200" dirty="0">
              <a:cs typeface="Calibri"/>
            </a:endParaRPr>
          </a:p>
          <a:p>
            <a:pPr marL="457200" indent="-457200">
              <a:buFont typeface="Arial" charset="0"/>
              <a:buChar char="•"/>
            </a:pPr>
            <a:r>
              <a:rPr lang="en-US" sz="2200" dirty="0"/>
              <a:t>Consequently, all nonprofits that engage in lobbying activities should consider “taking the 501(h) election” in order to opt out of the vague "substantial activity test” and use the friendlier “expenditure test.”</a:t>
            </a:r>
          </a:p>
          <a:p>
            <a:pPr marL="457200" indent="-457200">
              <a:buFont typeface="Arial" charset="0"/>
            </a:pPr>
            <a:r>
              <a:rPr lang="en-US" sz="2200" dirty="0">
                <a:cs typeface="Calibri"/>
              </a:rPr>
              <a:t>At a minimum, make sure you consult your attorney if you plain on lobbying without making the election.</a:t>
            </a:r>
          </a:p>
          <a:p>
            <a:endParaRPr lang="en-US" dirty="0">
              <a:cs typeface="Calibri"/>
            </a:endParaRPr>
          </a:p>
        </p:txBody>
      </p:sp>
    </p:spTree>
    <p:extLst>
      <p:ext uri="{BB962C8B-B14F-4D97-AF65-F5344CB8AC3E}">
        <p14:creationId xmlns:p14="http://schemas.microsoft.com/office/powerpoint/2010/main" val="2582601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17418"/>
            <a:ext cx="9603275" cy="1036336"/>
          </a:xfrm>
        </p:spPr>
        <p:txBody>
          <a:bodyPr>
            <a:normAutofit fontScale="90000"/>
          </a:bodyPr>
          <a:lstStyle/>
          <a:p>
            <a:br>
              <a:rPr lang="en-US" u="sng" dirty="0"/>
            </a:br>
            <a:r>
              <a:rPr lang="en-US" cap="none" dirty="0"/>
              <a:t>Determining what “substantial” means</a:t>
            </a:r>
          </a:p>
        </p:txBody>
      </p:sp>
      <p:sp>
        <p:nvSpPr>
          <p:cNvPr id="3" name="Content Placeholder 2"/>
          <p:cNvSpPr>
            <a:spLocks noGrp="1"/>
          </p:cNvSpPr>
          <p:nvPr>
            <p:ph idx="1"/>
          </p:nvPr>
        </p:nvSpPr>
        <p:spPr/>
        <p:txBody>
          <a:bodyPr>
            <a:normAutofit fontScale="92500" lnSpcReduction="10000"/>
          </a:bodyPr>
          <a:lstStyle/>
          <a:p>
            <a:r>
              <a:rPr lang="en-US" dirty="0"/>
              <a:t>Before 1976 there was only one test that could be used to determine if a substantial part of a nonprofits activities constituted lobbying.</a:t>
            </a:r>
          </a:p>
          <a:p>
            <a:r>
              <a:rPr lang="en-US" dirty="0"/>
              <a:t>This is the “Substantial Part” test.  This test is subjective and there is little guidance on what is considered a “substantial” part of the nonprofits activities for the purposes of evaluating lobbying expenditures.</a:t>
            </a:r>
          </a:p>
          <a:p>
            <a:r>
              <a:rPr lang="en-US" dirty="0"/>
              <a:t>I.R.C. § 501</a:t>
            </a:r>
            <a:r>
              <a:rPr lang="de-DE" dirty="0"/>
              <a:t>(c)(3) provides </a:t>
            </a:r>
            <a:r>
              <a:rPr lang="de-DE" dirty="0" err="1"/>
              <a:t>some</a:t>
            </a:r>
            <a:r>
              <a:rPr lang="de-DE" dirty="0"/>
              <a:t> </a:t>
            </a:r>
            <a:r>
              <a:rPr lang="de-DE" dirty="0" err="1"/>
              <a:t>guidance</a:t>
            </a:r>
            <a:r>
              <a:rPr lang="de-DE" dirty="0"/>
              <a:t> on </a:t>
            </a:r>
            <a:r>
              <a:rPr lang="de-DE" dirty="0" err="1"/>
              <a:t>what</a:t>
            </a:r>
            <a:r>
              <a:rPr lang="de-DE" dirty="0"/>
              <a:t> </a:t>
            </a:r>
            <a:r>
              <a:rPr lang="de-DE" dirty="0" err="1"/>
              <a:t>constitutes</a:t>
            </a:r>
            <a:r>
              <a:rPr lang="de-DE" dirty="0"/>
              <a:t> “</a:t>
            </a:r>
            <a:r>
              <a:rPr lang="de-DE" dirty="0" err="1"/>
              <a:t>influencing</a:t>
            </a:r>
            <a:r>
              <a:rPr lang="de-DE" dirty="0"/>
              <a:t> </a:t>
            </a:r>
            <a:r>
              <a:rPr lang="de-DE" dirty="0" err="1"/>
              <a:t>legislation</a:t>
            </a:r>
            <a:r>
              <a:rPr lang="de-DE" dirty="0"/>
              <a:t>“ but provides </a:t>
            </a:r>
            <a:r>
              <a:rPr lang="de-DE" dirty="0" err="1"/>
              <a:t>little</a:t>
            </a:r>
            <a:r>
              <a:rPr lang="de-DE" dirty="0"/>
              <a:t> </a:t>
            </a:r>
            <a:r>
              <a:rPr lang="de-DE" dirty="0" err="1"/>
              <a:t>guidance</a:t>
            </a:r>
            <a:r>
              <a:rPr lang="de-DE" dirty="0"/>
              <a:t> on </a:t>
            </a:r>
            <a:r>
              <a:rPr lang="de-DE" dirty="0" err="1"/>
              <a:t>when</a:t>
            </a:r>
            <a:r>
              <a:rPr lang="de-DE" dirty="0"/>
              <a:t> </a:t>
            </a:r>
            <a:r>
              <a:rPr lang="de-DE" dirty="0" err="1"/>
              <a:t>lobbying</a:t>
            </a:r>
            <a:r>
              <a:rPr lang="de-DE" dirty="0"/>
              <a:t> </a:t>
            </a:r>
            <a:r>
              <a:rPr lang="de-DE" dirty="0" err="1"/>
              <a:t>surpasses</a:t>
            </a:r>
            <a:r>
              <a:rPr lang="de-DE" dirty="0"/>
              <a:t> </a:t>
            </a:r>
            <a:r>
              <a:rPr lang="de-DE" dirty="0" err="1"/>
              <a:t>the</a:t>
            </a:r>
            <a:r>
              <a:rPr lang="de-DE" dirty="0"/>
              <a:t> “</a:t>
            </a:r>
            <a:r>
              <a:rPr lang="de-DE" dirty="0" err="1"/>
              <a:t>insubstantial</a:t>
            </a:r>
            <a:r>
              <a:rPr lang="de-DE" dirty="0"/>
              <a:t>“ </a:t>
            </a:r>
            <a:r>
              <a:rPr lang="de-DE" dirty="0" err="1"/>
              <a:t>threshold</a:t>
            </a:r>
            <a:r>
              <a:rPr lang="de-DE" dirty="0"/>
              <a:t>. </a:t>
            </a:r>
          </a:p>
          <a:p>
            <a:r>
              <a:rPr lang="de-DE" dirty="0"/>
              <a:t>The IRS </a:t>
            </a:r>
            <a:r>
              <a:rPr lang="de-DE" dirty="0" err="1"/>
              <a:t>now</a:t>
            </a:r>
            <a:r>
              <a:rPr lang="de-DE" dirty="0"/>
              <a:t> </a:t>
            </a:r>
            <a:r>
              <a:rPr lang="de-DE" dirty="0" err="1"/>
              <a:t>allows</a:t>
            </a:r>
            <a:r>
              <a:rPr lang="de-DE" dirty="0"/>
              <a:t> </a:t>
            </a:r>
            <a:r>
              <a:rPr lang="de-DE" dirty="0" err="1"/>
              <a:t>organizations</a:t>
            </a:r>
            <a:r>
              <a:rPr lang="de-DE" dirty="0"/>
              <a:t> </a:t>
            </a:r>
            <a:r>
              <a:rPr lang="de-DE" dirty="0" err="1"/>
              <a:t>to</a:t>
            </a:r>
            <a:r>
              <a:rPr lang="de-DE" dirty="0"/>
              <a:t> </a:t>
            </a:r>
            <a:r>
              <a:rPr lang="de-DE" dirty="0" err="1"/>
              <a:t>opt</a:t>
            </a:r>
            <a:r>
              <a:rPr lang="de-DE" dirty="0"/>
              <a:t> </a:t>
            </a:r>
            <a:r>
              <a:rPr lang="de-DE" dirty="0" err="1"/>
              <a:t>into</a:t>
            </a:r>
            <a:r>
              <a:rPr lang="de-DE" dirty="0"/>
              <a:t> </a:t>
            </a:r>
            <a:r>
              <a:rPr lang="de-DE" dirty="0" err="1"/>
              <a:t>the</a:t>
            </a:r>
            <a:r>
              <a:rPr lang="de-DE" dirty="0"/>
              <a:t> 501(h) </a:t>
            </a:r>
            <a:r>
              <a:rPr lang="de-DE" dirty="0" err="1"/>
              <a:t>expeiditure</a:t>
            </a:r>
            <a:r>
              <a:rPr lang="de-DE" dirty="0"/>
              <a:t> </a:t>
            </a:r>
            <a:r>
              <a:rPr lang="de-DE" dirty="0" err="1"/>
              <a:t>test</a:t>
            </a:r>
            <a:r>
              <a:rPr lang="de-DE" dirty="0"/>
              <a:t> </a:t>
            </a:r>
            <a:r>
              <a:rPr lang="de-DE" dirty="0" err="1"/>
              <a:t>as</a:t>
            </a:r>
            <a:r>
              <a:rPr lang="de-DE" dirty="0"/>
              <a:t> an alternative </a:t>
            </a:r>
            <a:r>
              <a:rPr lang="de-DE" dirty="0" err="1"/>
              <a:t>means</a:t>
            </a:r>
            <a:r>
              <a:rPr lang="de-DE" dirty="0"/>
              <a:t> </a:t>
            </a:r>
            <a:r>
              <a:rPr lang="de-DE" dirty="0" err="1"/>
              <a:t>of</a:t>
            </a:r>
            <a:r>
              <a:rPr lang="de-DE" dirty="0"/>
              <a:t> </a:t>
            </a:r>
            <a:r>
              <a:rPr lang="de-DE" dirty="0" err="1"/>
              <a:t>determining</a:t>
            </a:r>
            <a:r>
              <a:rPr lang="de-DE" dirty="0"/>
              <a:t> </a:t>
            </a:r>
            <a:r>
              <a:rPr lang="de-DE" dirty="0" err="1"/>
              <a:t>whether</a:t>
            </a:r>
            <a:r>
              <a:rPr lang="de-DE" dirty="0"/>
              <a:t> </a:t>
            </a:r>
            <a:r>
              <a:rPr lang="de-DE" dirty="0" err="1"/>
              <a:t>they</a:t>
            </a:r>
            <a:r>
              <a:rPr lang="de-DE" dirty="0"/>
              <a:t> </a:t>
            </a:r>
            <a:r>
              <a:rPr lang="de-DE" dirty="0" err="1"/>
              <a:t>have</a:t>
            </a:r>
            <a:r>
              <a:rPr lang="de-DE" dirty="0"/>
              <a:t> </a:t>
            </a:r>
            <a:r>
              <a:rPr lang="de-DE" dirty="0" err="1"/>
              <a:t>engaged</a:t>
            </a:r>
            <a:r>
              <a:rPr lang="de-DE" dirty="0"/>
              <a:t> in a ”substantial“ </a:t>
            </a:r>
            <a:r>
              <a:rPr lang="de-DE" dirty="0" err="1"/>
              <a:t>amount</a:t>
            </a:r>
            <a:r>
              <a:rPr lang="de-DE" dirty="0"/>
              <a:t> </a:t>
            </a:r>
            <a:r>
              <a:rPr lang="de-DE" dirty="0" err="1"/>
              <a:t>of</a:t>
            </a:r>
            <a:r>
              <a:rPr lang="de-DE" dirty="0"/>
              <a:t> </a:t>
            </a:r>
            <a:r>
              <a:rPr lang="de-DE" dirty="0" err="1"/>
              <a:t>lobbying</a:t>
            </a:r>
            <a:r>
              <a:rPr lang="de-DE" dirty="0"/>
              <a:t>.</a:t>
            </a:r>
            <a:endParaRPr lang="en-US" dirty="0"/>
          </a:p>
        </p:txBody>
      </p:sp>
    </p:spTree>
    <p:extLst>
      <p:ext uri="{BB962C8B-B14F-4D97-AF65-F5344CB8AC3E}">
        <p14:creationId xmlns:p14="http://schemas.microsoft.com/office/powerpoint/2010/main" val="231959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25627" y="409222"/>
            <a:ext cx="3499557" cy="684390"/>
          </a:xfrm>
        </p:spPr>
        <p:txBody>
          <a:bodyPr/>
          <a:lstStyle/>
          <a:p>
            <a:r>
              <a:rPr lang="en-US" dirty="0"/>
              <a:t>End</a:t>
            </a:r>
          </a:p>
        </p:txBody>
      </p:sp>
    </p:spTree>
    <p:extLst>
      <p:ext uri="{BB962C8B-B14F-4D97-AF65-F5344CB8AC3E}">
        <p14:creationId xmlns:p14="http://schemas.microsoft.com/office/powerpoint/2010/main" val="256432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1581</TotalTime>
  <Words>666</Words>
  <Application>Microsoft Macintosh PowerPoint</Application>
  <PresentationFormat>Widescreen</PresentationFormat>
  <Paragraphs>35</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Module 2</vt:lpstr>
      <vt:lpstr> Module 2 Learning Objectives</vt:lpstr>
      <vt:lpstr>Lobbying and Federal Grants – Can I lobby with Federal Grant Money?</vt:lpstr>
      <vt:lpstr>Can Non-Profits Support Political Candidates and Retain Their Exempt Status?</vt:lpstr>
      <vt:lpstr> How much Lobbying is Permissible under Federal Law?</vt:lpstr>
      <vt:lpstr> Determining what “substantial” means</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501(H) ELECTION: 101</dc:title>
  <dc:creator>Rj Fruch</dc:creator>
  <cp:lastModifiedBy>White, Candace</cp:lastModifiedBy>
  <cp:revision>169</cp:revision>
  <dcterms:created xsi:type="dcterms:W3CDTF">2018-10-30T12:09:35Z</dcterms:created>
  <dcterms:modified xsi:type="dcterms:W3CDTF">2020-03-04T12:53:28Z</dcterms:modified>
</cp:coreProperties>
</file>