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11"/>
  </p:notesMasterIdLst>
  <p:sldIdLst>
    <p:sldId id="439" r:id="rId2"/>
    <p:sldId id="440" r:id="rId3"/>
    <p:sldId id="441" r:id="rId4"/>
    <p:sldId id="442" r:id="rId5"/>
    <p:sldId id="443" r:id="rId6"/>
    <p:sldId id="444" r:id="rId7"/>
    <p:sldId id="445" r:id="rId8"/>
    <p:sldId id="446" r:id="rId9"/>
    <p:sldId id="44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j Fruch" initials="RF"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84" autoAdjust="0"/>
    <p:restoredTop sz="94817"/>
  </p:normalViewPr>
  <p:slideViewPr>
    <p:cSldViewPr snapToGrid="0">
      <p:cViewPr varScale="1">
        <p:scale>
          <a:sx n="107" d="100"/>
          <a:sy n="107" d="100"/>
        </p:scale>
        <p:origin x="856"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90DB2C-A6E1-E743-A6E6-6C455C5CC902}" type="datetimeFigureOut">
              <a:rPr lang="en-US" smtClean="0"/>
              <a:t>3/4/20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201DF1-6852-574E-9AD4-4ADEE958EC70}" type="slidenum">
              <a:rPr lang="en-US" smtClean="0"/>
              <a:t>‹#›</a:t>
            </a:fld>
            <a:endParaRPr lang="en-US"/>
          </a:p>
        </p:txBody>
      </p:sp>
    </p:spTree>
    <p:extLst>
      <p:ext uri="{BB962C8B-B14F-4D97-AF65-F5344CB8AC3E}">
        <p14:creationId xmlns:p14="http://schemas.microsoft.com/office/powerpoint/2010/main" val="882305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8E716-60A3-4537-9FAB-5168E1B26D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336BB02-5503-4B4F-B0D1-23E682317F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80CBF84-136B-405B-B5D7-E8141EF33C86}"/>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83F04FAF-9466-4AC9-99AE-F2F76E8E0FA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6C80073-C4BA-420E-A9EB-3C6D9DE1D1EC}"/>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83841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779C6-B76E-4553-9050-B04976988FE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97B4839-A478-495F-A9C5-4DD3B83D950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D2080F-FB94-4872-BEFF-56CB71A2D06B}"/>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85590762-F290-4A34-938E-0CA8379F909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35B39F4-2B30-461C-84CC-6DAB1F46413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98627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DADAA1-7850-4D64-9B3F-384A17ADCA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FFC185B-0807-4767-A864-3D2D2341796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C9FD95-B048-4C64-9251-7F559F6E7D37}"/>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FA5DDBF6-AF5E-4087-AA90-4B648B8D650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0C95A66-A2E2-4397-B7ED-096F5263108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60632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1EB1C-F650-465B-8452-5D11C9418D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E0156-AAC1-4139-AC0C-9527E38768D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7EFDF5-E8B9-4D7F-9F2E-158DB15E1605}"/>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E36BA800-51FF-47FB-B266-A7271770CE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DE094A1-2C41-4D06-BEB8-FD1FDD3C5DED}"/>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4091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585E5-0A90-43DA-9A96-55AC1336973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290E30-F6DD-48F3-9E5F-6D309B1147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4AE96D0-B083-4FD3-825A-24B6EE6D289A}"/>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BD96CDD2-652E-454C-BEA9-D4E8D15E9F7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AFA3AA6-1535-4332-9651-A5459F996D01}"/>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89207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94550-6EB9-436E-B101-A1CB505947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E09749-5C96-42F0-A02A-7BED04C786C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55DC97D-D7D9-4534-93C8-1772E206B5B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56B760-3F06-45D8-AF2C-18154C2786F9}"/>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6" name="Footer Placeholder 5">
            <a:extLst>
              <a:ext uri="{FF2B5EF4-FFF2-40B4-BE49-F238E27FC236}">
                <a16:creationId xmlns:a16="http://schemas.microsoft.com/office/drawing/2014/main" id="{9D8F7276-946F-483C-BB2E-33D80856D55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FACA60F-F79F-4671-A1DE-DA4DD221C0E7}"/>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56716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253F4-D340-4664-B8A5-4B41DDCD055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DBCA598-0778-4F9D-BC1C-B614E10D37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E545CA7-2F7C-4419-B01A-4D266800E6F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D5FA6BE-9BB4-43D2-A588-A8D49FF295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06DB83C-1CD7-425C-B946-7E50708305A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F711FA6-7E0C-46B1-AD77-F003046E5012}"/>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8" name="Footer Placeholder 7">
            <a:extLst>
              <a:ext uri="{FF2B5EF4-FFF2-40B4-BE49-F238E27FC236}">
                <a16:creationId xmlns:a16="http://schemas.microsoft.com/office/drawing/2014/main" id="{6DBE1D73-811E-4B39-BEDD-4641E833D47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F0731C49-8FE7-4B52-A05C-38C9D9BECA78}"/>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13192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D3C22-C479-4544-91B6-9704CDD67FF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963F635-A16D-420A-BB3F-0AB002909AE8}"/>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4" name="Footer Placeholder 3">
            <a:extLst>
              <a:ext uri="{FF2B5EF4-FFF2-40B4-BE49-F238E27FC236}">
                <a16:creationId xmlns:a16="http://schemas.microsoft.com/office/drawing/2014/main" id="{CED76D39-77B6-486D-A773-B06D2B5A3AF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C2DD8B8-44BA-4F5C-AC39-2A3145BC4A2B}"/>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22118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73A366-A4AA-4968-AEC9-989B6F2C493F}"/>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3" name="Footer Placeholder 2">
            <a:extLst>
              <a:ext uri="{FF2B5EF4-FFF2-40B4-BE49-F238E27FC236}">
                <a16:creationId xmlns:a16="http://schemas.microsoft.com/office/drawing/2014/main" id="{E1AFC51A-6ACD-4F98-94AE-7D3E99F2B1F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087214A-7B7E-4F4E-8B5F-7FA9D82E3B76}"/>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3134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84F13-7F61-48EE-828C-784122011A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216DD82-3AE2-40FE-9809-6207A70D0C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A984B0D-AC80-4CF6-9CD6-25B6BAC240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528D53A-9952-4C26-A770-F87C76380DD2}"/>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6" name="Footer Placeholder 5">
            <a:extLst>
              <a:ext uri="{FF2B5EF4-FFF2-40B4-BE49-F238E27FC236}">
                <a16:creationId xmlns:a16="http://schemas.microsoft.com/office/drawing/2014/main" id="{A503A3A8-AF17-4808-850D-6048C62CE89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C11A3A7-B76D-4C90-BA56-164A664B698B}"/>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108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BB294-AFA4-4FF0-A720-96454F8CEE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6D6BDA-3433-4E1E-BFBE-295515A458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E5000C8-6387-40B7-808A-AF9417E757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B70F889-9C3F-4C73-BD97-77EC91561200}"/>
              </a:ext>
            </a:extLst>
          </p:cNvPr>
          <p:cNvSpPr>
            <a:spLocks noGrp="1"/>
          </p:cNvSpPr>
          <p:nvPr>
            <p:ph type="dt" sz="half" idx="10"/>
          </p:nvPr>
        </p:nvSpPr>
        <p:spPr/>
        <p:txBody>
          <a:bodyPr/>
          <a:lstStyle/>
          <a:p>
            <a:fld id="{48A87A34-81AB-432B-8DAE-1953F412C126}" type="datetimeFigureOut">
              <a:rPr lang="en-US" smtClean="0"/>
              <a:pPr/>
              <a:t>3/4/20</a:t>
            </a:fld>
            <a:endParaRPr lang="en-US" dirty="0"/>
          </a:p>
        </p:txBody>
      </p:sp>
      <p:sp>
        <p:nvSpPr>
          <p:cNvPr id="6" name="Footer Placeholder 5">
            <a:extLst>
              <a:ext uri="{FF2B5EF4-FFF2-40B4-BE49-F238E27FC236}">
                <a16:creationId xmlns:a16="http://schemas.microsoft.com/office/drawing/2014/main" id="{BD4F1496-B5EF-4B48-BD6A-4C6757FCD9F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F988B68-CA9B-48B4-80E4-AF7FE82214B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81259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BF5885-C643-4B5E-8C00-0A8BCF3128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617DB37-D970-4D19-971C-E7E34ADBA7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83E425-E69A-41AE-8A84-9D1E443A85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3/4/20</a:t>
            </a:fld>
            <a:endParaRPr lang="en-US" dirty="0"/>
          </a:p>
        </p:txBody>
      </p:sp>
      <p:sp>
        <p:nvSpPr>
          <p:cNvPr id="5" name="Footer Placeholder 4">
            <a:extLst>
              <a:ext uri="{FF2B5EF4-FFF2-40B4-BE49-F238E27FC236}">
                <a16:creationId xmlns:a16="http://schemas.microsoft.com/office/drawing/2014/main" id="{8C03C132-999E-4E81-BD95-6C2B728C23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F4F8E30-7AF0-436A-9959-5DC581F480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16469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01170" y="336394"/>
            <a:ext cx="5489413" cy="1362075"/>
          </a:xfrm>
        </p:spPr>
        <p:txBody>
          <a:bodyPr/>
          <a:lstStyle/>
          <a:p>
            <a:r>
              <a:rPr lang="en-US" dirty="0"/>
              <a:t>Module 17 </a:t>
            </a:r>
          </a:p>
        </p:txBody>
      </p:sp>
    </p:spTree>
    <p:extLst>
      <p:ext uri="{BB962C8B-B14F-4D97-AF65-F5344CB8AC3E}">
        <p14:creationId xmlns:p14="http://schemas.microsoft.com/office/powerpoint/2010/main" val="3313747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idx="1"/>
          </p:nvPr>
        </p:nvSpPr>
        <p:spPr>
          <a:xfrm>
            <a:off x="1618075" y="1735622"/>
            <a:ext cx="9012296" cy="1500187"/>
          </a:xfrm>
        </p:spPr>
        <p:txBody>
          <a:bodyPr>
            <a:normAutofit/>
          </a:bodyPr>
          <a:lstStyle/>
          <a:p>
            <a:r>
              <a:rPr lang="en-US" sz="3300" dirty="0">
                <a:solidFill>
                  <a:srgbClr val="000000"/>
                </a:solidFill>
              </a:rPr>
              <a:t>Electioneering and Business Activities </a:t>
            </a:r>
          </a:p>
        </p:txBody>
      </p:sp>
    </p:spTree>
    <p:extLst>
      <p:ext uri="{BB962C8B-B14F-4D97-AF65-F5344CB8AC3E}">
        <p14:creationId xmlns:p14="http://schemas.microsoft.com/office/powerpoint/2010/main" val="2301750039"/>
      </p:ext>
    </p:extLst>
  </p:cSld>
  <p:clrMapOvr>
    <a:masterClrMapping/>
  </p:clrMapOvr>
  <mc:AlternateContent xmlns:mc="http://schemas.openxmlformats.org/markup-compatibility/2006" xmlns:p14="http://schemas.microsoft.com/office/powerpoint/2010/main">
    <mc:Choice Requires="p14">
      <p:transition spd="slow" p14:dur="3000">
        <p14:reveal/>
      </p:transition>
    </mc:Choice>
    <mc:Fallback xmlns="">
      <p:transition xmlns:p14="http://schemas.microsoft.com/office/powerpoint/2010/mai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2790" y="234327"/>
            <a:ext cx="8121951" cy="739340"/>
          </a:xfrm>
        </p:spPr>
        <p:txBody>
          <a:bodyPr>
            <a:normAutofit fontScale="90000"/>
          </a:bodyPr>
          <a:lstStyle/>
          <a:p>
            <a:pPr algn="ctr"/>
            <a:r>
              <a:rPr lang="en-US" sz="5000" dirty="0"/>
              <a:t>Business Activity</a:t>
            </a:r>
          </a:p>
        </p:txBody>
      </p:sp>
      <p:sp>
        <p:nvSpPr>
          <p:cNvPr id="3" name="Content Placeholder 2"/>
          <p:cNvSpPr>
            <a:spLocks noGrp="1"/>
          </p:cNvSpPr>
          <p:nvPr>
            <p:ph idx="1"/>
          </p:nvPr>
        </p:nvSpPr>
        <p:spPr>
          <a:xfrm>
            <a:off x="282224" y="1481667"/>
            <a:ext cx="11593689" cy="5240866"/>
          </a:xfrm>
        </p:spPr>
        <p:txBody>
          <a:bodyPr>
            <a:normAutofit/>
          </a:bodyPr>
          <a:lstStyle/>
          <a:p>
            <a:r>
              <a:rPr lang="en-US" sz="2400" dirty="0"/>
              <a:t>Whether an organization’s activity constitutes participation or intervention in a political campaign, also comes up during the course of an organization’s business activities. </a:t>
            </a:r>
          </a:p>
          <a:p>
            <a:r>
              <a:rPr lang="en-US" sz="3600" dirty="0">
                <a:sym typeface="Wingdings"/>
              </a:rPr>
              <a:t>Examples Include:	   </a:t>
            </a:r>
            <a:r>
              <a:rPr lang="en-US" sz="1800" b="1" dirty="0">
                <a:solidFill>
                  <a:srgbClr val="800000"/>
                </a:solidFill>
                <a:sym typeface="Wingdings"/>
              </a:rPr>
              <a:t>*From the R</a:t>
            </a:r>
            <a:r>
              <a:rPr lang="en-US" sz="1800" b="1" dirty="0">
                <a:solidFill>
                  <a:srgbClr val="800000"/>
                </a:solidFill>
              </a:rPr>
              <a:t>evenue Ruling 2007-41</a:t>
            </a:r>
            <a:endParaRPr lang="en-US" sz="1800" i="1" dirty="0"/>
          </a:p>
          <a:p>
            <a:pPr lvl="1"/>
            <a:r>
              <a:rPr lang="en-US" dirty="0"/>
              <a:t>Selling or renting mailing lists;</a:t>
            </a:r>
          </a:p>
          <a:p>
            <a:pPr lvl="1"/>
            <a:r>
              <a:rPr lang="en-US" dirty="0"/>
              <a:t>The leasing of office space; or</a:t>
            </a:r>
          </a:p>
          <a:p>
            <a:pPr lvl="1"/>
            <a:r>
              <a:rPr lang="en-US" dirty="0"/>
              <a:t>The acceptance of paid political advertising.</a:t>
            </a:r>
          </a:p>
          <a:p>
            <a:pPr lvl="1"/>
            <a:endParaRPr lang="en-US" sz="2300" dirty="0"/>
          </a:p>
          <a:p>
            <a:endParaRPr lang="en-US" dirty="0"/>
          </a:p>
        </p:txBody>
      </p:sp>
    </p:spTree>
    <p:extLst>
      <p:ext uri="{BB962C8B-B14F-4D97-AF65-F5344CB8AC3E}">
        <p14:creationId xmlns:p14="http://schemas.microsoft.com/office/powerpoint/2010/main" val="2129863951"/>
      </p:ext>
    </p:extLst>
  </p:cSld>
  <p:clrMapOvr>
    <a:masterClrMapping/>
  </p:clrMapOvr>
  <mc:AlternateContent xmlns:mc="http://schemas.openxmlformats.org/markup-compatibility/2006" xmlns:p14="http://schemas.microsoft.com/office/powerpoint/2010/main">
    <mc:Choice Requires="p14">
      <p:transition spd="slow" p14:dur="3000">
        <p14:reveal/>
      </p:transition>
    </mc:Choice>
    <mc:Fallback xmlns="">
      <p:transition xmlns:p14="http://schemas.microsoft.com/office/powerpoint/2010/mai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1" y="476247"/>
            <a:ext cx="10780892" cy="737310"/>
          </a:xfrm>
        </p:spPr>
        <p:txBody>
          <a:bodyPr>
            <a:normAutofit fontScale="90000"/>
          </a:bodyPr>
          <a:lstStyle/>
          <a:p>
            <a:pPr algn="ctr"/>
            <a:br>
              <a:rPr lang="en-US" sz="5000" u="sng" dirty="0"/>
            </a:br>
            <a:r>
              <a:rPr lang="en-US" sz="4400" u="sng" dirty="0"/>
              <a:t>Business Activity:                  </a:t>
            </a:r>
            <a:br>
              <a:rPr lang="en-US" sz="4400" u="sng" dirty="0"/>
            </a:br>
            <a:r>
              <a:rPr lang="en-US" sz="4400" dirty="0"/>
              <a:t>The Factors Considered</a:t>
            </a:r>
          </a:p>
        </p:txBody>
      </p:sp>
      <p:sp>
        <p:nvSpPr>
          <p:cNvPr id="3" name="Content Placeholder 2"/>
          <p:cNvSpPr>
            <a:spLocks noGrp="1"/>
          </p:cNvSpPr>
          <p:nvPr>
            <p:ph idx="1"/>
          </p:nvPr>
        </p:nvSpPr>
        <p:spPr>
          <a:xfrm>
            <a:off x="169334" y="1439334"/>
            <a:ext cx="11721631" cy="5274731"/>
          </a:xfrm>
        </p:spPr>
        <p:txBody>
          <a:bodyPr>
            <a:normAutofit/>
          </a:bodyPr>
          <a:lstStyle/>
          <a:p>
            <a:pPr marL="0" indent="0">
              <a:buNone/>
            </a:pPr>
            <a:r>
              <a:rPr lang="en-US" sz="3600" dirty="0">
                <a:sym typeface="Wingdings"/>
              </a:rPr>
              <a:t> </a:t>
            </a:r>
            <a:r>
              <a:rPr lang="en-US" sz="1800" b="1" dirty="0">
                <a:solidFill>
                  <a:srgbClr val="800000"/>
                </a:solidFill>
                <a:sym typeface="Wingdings"/>
              </a:rPr>
              <a:t>*From the R</a:t>
            </a:r>
            <a:r>
              <a:rPr lang="en-US" sz="1800" b="1" dirty="0">
                <a:solidFill>
                  <a:srgbClr val="800000"/>
                </a:solidFill>
              </a:rPr>
              <a:t>evenue Ruling 2007-41</a:t>
            </a:r>
            <a:endParaRPr lang="en-US" sz="1800" dirty="0"/>
          </a:p>
          <a:p>
            <a:pPr marL="514350" indent="-514350">
              <a:buAutoNum type="arabicPeriod"/>
            </a:pPr>
            <a:r>
              <a:rPr lang="en-US" dirty="0"/>
              <a:t>Whether the good, service or facility is available to candidates in the same election on an equal basis;</a:t>
            </a:r>
          </a:p>
          <a:p>
            <a:pPr marL="514350" indent="-514350">
              <a:buAutoNum type="arabicPeriod"/>
            </a:pPr>
            <a:r>
              <a:rPr lang="en-US" dirty="0"/>
              <a:t>Whether the good, service, or facility is available only to candidates and not to the general public;</a:t>
            </a:r>
          </a:p>
          <a:p>
            <a:pPr marL="514350" indent="-514350">
              <a:buAutoNum type="arabicPeriod"/>
            </a:pPr>
            <a:r>
              <a:rPr lang="en-US" dirty="0"/>
              <a:t>Whether the fees charged to candidates are at the organization’s customary and usual rates; and</a:t>
            </a:r>
          </a:p>
          <a:p>
            <a:pPr marL="514350" indent="-514350">
              <a:buAutoNum type="arabicPeriod"/>
            </a:pPr>
            <a:r>
              <a:rPr lang="en-US" dirty="0"/>
              <a:t>Whether the activity is an ongoing activity of the organization or whether it is conducted only for a particular candidate.</a:t>
            </a:r>
          </a:p>
          <a:p>
            <a:endParaRPr lang="en-US" dirty="0"/>
          </a:p>
        </p:txBody>
      </p:sp>
    </p:spTree>
    <p:extLst>
      <p:ext uri="{BB962C8B-B14F-4D97-AF65-F5344CB8AC3E}">
        <p14:creationId xmlns:p14="http://schemas.microsoft.com/office/powerpoint/2010/main" val="1571889179"/>
      </p:ext>
    </p:extLst>
  </p:cSld>
  <p:clrMapOvr>
    <a:masterClrMapping/>
  </p:clrMapOvr>
  <mc:AlternateContent xmlns:mc="http://schemas.openxmlformats.org/markup-compatibility/2006" xmlns:p14="http://schemas.microsoft.com/office/powerpoint/2010/main">
    <mc:Choice Requires="p14">
      <p:transition spd="slow" p14:dur="3000">
        <p14:reveal/>
      </p:transition>
    </mc:Choice>
    <mc:Fallback xmlns="">
      <p:transition xmlns:p14="http://schemas.microsoft.com/office/powerpoint/2010/mai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3"/>
          <p:cNvSpPr>
            <a:spLocks noGrp="1"/>
          </p:cNvSpPr>
          <p:nvPr>
            <p:ph type="body" sz="half" idx="2"/>
          </p:nvPr>
        </p:nvSpPr>
        <p:spPr>
          <a:xfrm>
            <a:off x="496700" y="1422400"/>
            <a:ext cx="11108276" cy="1540052"/>
          </a:xfrm>
        </p:spPr>
        <p:txBody>
          <a:bodyPr>
            <a:normAutofit fontScale="77500" lnSpcReduction="20000"/>
          </a:bodyPr>
          <a:lstStyle/>
          <a:p>
            <a:pPr marL="514350" indent="-514350">
              <a:buAutoNum type="arabicParenBoth"/>
            </a:pPr>
            <a:r>
              <a:rPr lang="en-US" sz="2800" b="1" dirty="0"/>
              <a:t>Whether the good, service or facility is available to candidates in the same election on an equal basis?; </a:t>
            </a:r>
          </a:p>
          <a:p>
            <a:r>
              <a:rPr lang="en-US" sz="2800" b="1" dirty="0"/>
              <a:t>and </a:t>
            </a:r>
          </a:p>
          <a:p>
            <a:r>
              <a:rPr lang="en-US" sz="2800" b="1" dirty="0"/>
              <a:t>(2) Whether the good, service, or facility is available only to candidates and 	not to the general public? </a:t>
            </a:r>
          </a:p>
          <a:p>
            <a:pPr algn="ctr"/>
            <a:endParaRPr lang="en-US" sz="2800" b="1" dirty="0"/>
          </a:p>
          <a:p>
            <a:endParaRPr lang="en-US" dirty="0"/>
          </a:p>
        </p:txBody>
      </p:sp>
      <p:sp>
        <p:nvSpPr>
          <p:cNvPr id="8" name="Content Placeholder 2"/>
          <p:cNvSpPr>
            <a:spLocks noGrp="1"/>
          </p:cNvSpPr>
          <p:nvPr>
            <p:ph idx="1"/>
          </p:nvPr>
        </p:nvSpPr>
        <p:spPr>
          <a:xfrm>
            <a:off x="453438" y="2963334"/>
            <a:ext cx="11428119" cy="4032954"/>
          </a:xfrm>
        </p:spPr>
        <p:txBody>
          <a:bodyPr>
            <a:normAutofit/>
          </a:bodyPr>
          <a:lstStyle/>
          <a:p>
            <a:r>
              <a:rPr lang="en-US" sz="2400" b="1" dirty="0"/>
              <a:t>Example </a:t>
            </a:r>
          </a:p>
          <a:p>
            <a:pPr marL="349250" lvl="1" indent="0">
              <a:buNone/>
            </a:pPr>
            <a:r>
              <a:rPr lang="en-US" dirty="0"/>
              <a:t>A 501(c)(3) organization owns a large hall on a historic landmark in NYC. The venue is suitable for hosting dinners and receptions, and for several years, the organization rents the hall to the public. Standard fees are set for renting the hall depending on the number of guests. Various differing organizations have rented the hall. The organization rents the hall on a first come, first served basis. At the time, a candidate for political office rents the organization’s social hall for a fundraising dinner. Her campaign pays the standard fee for the dinner. </a:t>
            </a:r>
          </a:p>
        </p:txBody>
      </p:sp>
      <p:sp>
        <p:nvSpPr>
          <p:cNvPr id="2" name="TextBox 1"/>
          <p:cNvSpPr txBox="1"/>
          <p:nvPr/>
        </p:nvSpPr>
        <p:spPr>
          <a:xfrm>
            <a:off x="3775435" y="694267"/>
            <a:ext cx="4879260" cy="523220"/>
          </a:xfrm>
          <a:prstGeom prst="rect">
            <a:avLst/>
          </a:prstGeom>
          <a:noFill/>
        </p:spPr>
        <p:txBody>
          <a:bodyPr wrap="none" rtlCol="0">
            <a:spAutoFit/>
          </a:bodyPr>
          <a:lstStyle/>
          <a:p>
            <a:pPr algn="ctr"/>
            <a:r>
              <a:rPr lang="en-US" sz="2800" dirty="0"/>
              <a:t>Business Activities: The Factors </a:t>
            </a:r>
          </a:p>
        </p:txBody>
      </p:sp>
    </p:spTree>
    <p:extLst>
      <p:ext uri="{BB962C8B-B14F-4D97-AF65-F5344CB8AC3E}">
        <p14:creationId xmlns:p14="http://schemas.microsoft.com/office/powerpoint/2010/main" val="3952195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
          <p:cNvSpPr>
            <a:spLocks noGrp="1"/>
          </p:cNvSpPr>
          <p:nvPr>
            <p:ph type="body" sz="half" idx="2"/>
          </p:nvPr>
        </p:nvSpPr>
        <p:spPr>
          <a:xfrm>
            <a:off x="428971" y="1407579"/>
            <a:ext cx="11311477" cy="1431576"/>
          </a:xfrm>
        </p:spPr>
        <p:txBody>
          <a:bodyPr>
            <a:normAutofit fontScale="70000" lnSpcReduction="20000"/>
          </a:bodyPr>
          <a:lstStyle/>
          <a:p>
            <a:r>
              <a:rPr lang="en-US" sz="3200" b="1" dirty="0"/>
              <a:t>(3) Whether the fees charged to candidates are at the organization’s customary and usual rates; </a:t>
            </a:r>
          </a:p>
          <a:p>
            <a:r>
              <a:rPr lang="en-US" sz="3200" b="1" dirty="0"/>
              <a:t>and </a:t>
            </a:r>
          </a:p>
          <a:p>
            <a:r>
              <a:rPr lang="en-US" sz="3200" b="1" dirty="0"/>
              <a:t>(4) Whether the activity is an ongoing activity of the organization or whether it is conducted only for a particular candidate?</a:t>
            </a:r>
          </a:p>
          <a:p>
            <a:pPr algn="ctr"/>
            <a:endParaRPr lang="en-US" sz="2800" b="1" dirty="0"/>
          </a:p>
          <a:p>
            <a:endParaRPr lang="en-US" dirty="0"/>
          </a:p>
        </p:txBody>
      </p:sp>
      <p:sp>
        <p:nvSpPr>
          <p:cNvPr id="7" name="Content Placeholder 2"/>
          <p:cNvSpPr>
            <a:spLocks noGrp="1"/>
          </p:cNvSpPr>
          <p:nvPr>
            <p:ph idx="1"/>
          </p:nvPr>
        </p:nvSpPr>
        <p:spPr>
          <a:xfrm>
            <a:off x="242704" y="2808112"/>
            <a:ext cx="11311477" cy="4524025"/>
          </a:xfrm>
        </p:spPr>
        <p:txBody>
          <a:bodyPr>
            <a:normAutofit/>
          </a:bodyPr>
          <a:lstStyle/>
          <a:p>
            <a:r>
              <a:rPr lang="en-US" sz="2400" b="1" dirty="0"/>
              <a:t>Example </a:t>
            </a:r>
          </a:p>
          <a:p>
            <a:pPr marL="349250" lvl="1" indent="0">
              <a:buNone/>
            </a:pPr>
            <a:r>
              <a:rPr lang="en-US" dirty="0"/>
              <a:t>A 501(c)(3) organization maintains a mailing list of all of its subscribers and contributors. The organization never rents its mailing list to third parties. At the time a candidate for local political office requests the organization’s mailing list for a fee that is comparable to fees charged by other similar organizations. The organization accepts and rents its mailing list to her. The following week, another candidate requests the mailing lists [offering to pay the customary fee], but the organization declines to give his campaign the mailing list. </a:t>
            </a:r>
          </a:p>
        </p:txBody>
      </p:sp>
      <p:sp>
        <p:nvSpPr>
          <p:cNvPr id="2" name="TextBox 1"/>
          <p:cNvSpPr txBox="1"/>
          <p:nvPr/>
        </p:nvSpPr>
        <p:spPr>
          <a:xfrm>
            <a:off x="3664735" y="524934"/>
            <a:ext cx="4714276" cy="800219"/>
          </a:xfrm>
          <a:prstGeom prst="rect">
            <a:avLst/>
          </a:prstGeom>
          <a:noFill/>
        </p:spPr>
        <p:txBody>
          <a:bodyPr wrap="none" rtlCol="0">
            <a:spAutoFit/>
          </a:bodyPr>
          <a:lstStyle/>
          <a:p>
            <a:r>
              <a:rPr lang="en-US" sz="2800" dirty="0"/>
              <a:t>Business Activities: The Factors</a:t>
            </a:r>
          </a:p>
          <a:p>
            <a:endParaRPr lang="en-US" dirty="0"/>
          </a:p>
        </p:txBody>
      </p:sp>
    </p:spTree>
    <p:extLst>
      <p:ext uri="{BB962C8B-B14F-4D97-AF65-F5344CB8AC3E}">
        <p14:creationId xmlns:p14="http://schemas.microsoft.com/office/powerpoint/2010/main" val="2285283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4458" y="260352"/>
            <a:ext cx="9956801" cy="973644"/>
          </a:xfrm>
        </p:spPr>
        <p:txBody>
          <a:bodyPr>
            <a:normAutofit/>
          </a:bodyPr>
          <a:lstStyle/>
          <a:p>
            <a:pPr algn="ctr"/>
            <a:r>
              <a:rPr lang="en-US" sz="5000" dirty="0"/>
              <a:t>Permissible Business Activities</a:t>
            </a:r>
          </a:p>
        </p:txBody>
      </p:sp>
      <p:sp>
        <p:nvSpPr>
          <p:cNvPr id="3" name="Content Placeholder 2"/>
          <p:cNvSpPr>
            <a:spLocks noGrp="1"/>
          </p:cNvSpPr>
          <p:nvPr>
            <p:ph idx="1"/>
          </p:nvPr>
        </p:nvSpPr>
        <p:spPr>
          <a:xfrm>
            <a:off x="508001" y="1735667"/>
            <a:ext cx="10961513" cy="4300176"/>
          </a:xfrm>
        </p:spPr>
        <p:txBody>
          <a:bodyPr>
            <a:normAutofit/>
          </a:bodyPr>
          <a:lstStyle/>
          <a:p>
            <a:r>
              <a:rPr lang="en-US" sz="2400" dirty="0"/>
              <a:t>Selling or renting mailing lists made available to all interested candidates seeking the same office.</a:t>
            </a:r>
          </a:p>
          <a:p>
            <a:pPr lvl="0" fontAlgn="base"/>
            <a:r>
              <a:rPr lang="en-US" sz="2400" dirty="0"/>
              <a:t>The leasing of office space, where customary and usual fees are set for any organization or individual interested in renting the space.</a:t>
            </a:r>
          </a:p>
          <a:p>
            <a:pPr lvl="0" fontAlgn="base"/>
            <a:r>
              <a:rPr lang="en-US" sz="2400" dirty="0"/>
              <a:t>The acceptance of paid political advertising, where rates charged are comparable to those charged for non-campaign advertisements.</a:t>
            </a:r>
          </a:p>
          <a:p>
            <a:endParaRPr lang="en-US" dirty="0"/>
          </a:p>
        </p:txBody>
      </p:sp>
    </p:spTree>
    <p:extLst>
      <p:ext uri="{BB962C8B-B14F-4D97-AF65-F5344CB8AC3E}">
        <p14:creationId xmlns:p14="http://schemas.microsoft.com/office/powerpoint/2010/main" val="1069712509"/>
      </p:ext>
    </p:extLst>
  </p:cSld>
  <p:clrMapOvr>
    <a:masterClrMapping/>
  </p:clrMapOvr>
  <mc:AlternateContent xmlns:mc="http://schemas.openxmlformats.org/markup-compatibility/2006" xmlns:p14="http://schemas.microsoft.com/office/powerpoint/2010/main">
    <mc:Choice Requires="p14">
      <p:transition spd="slow" p14:dur="3000">
        <p14:reveal/>
      </p:transition>
    </mc:Choice>
    <mc:Fallback xmlns="">
      <p:transition xmlns:p14="http://schemas.microsoft.com/office/powerpoint/2010/mai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291" y="347846"/>
            <a:ext cx="11145893" cy="972251"/>
          </a:xfrm>
        </p:spPr>
        <p:txBody>
          <a:bodyPr>
            <a:normAutofit/>
          </a:bodyPr>
          <a:lstStyle/>
          <a:p>
            <a:pPr algn="ctr"/>
            <a:r>
              <a:rPr lang="en-US" sz="5000" dirty="0"/>
              <a:t>Impermissible Business Activities</a:t>
            </a:r>
          </a:p>
        </p:txBody>
      </p:sp>
      <p:sp>
        <p:nvSpPr>
          <p:cNvPr id="3" name="Content Placeholder 2"/>
          <p:cNvSpPr>
            <a:spLocks noGrp="1"/>
          </p:cNvSpPr>
          <p:nvPr>
            <p:ph idx="1"/>
          </p:nvPr>
        </p:nvSpPr>
        <p:spPr>
          <a:xfrm>
            <a:off x="677334" y="2060222"/>
            <a:ext cx="10792180" cy="4188169"/>
          </a:xfrm>
        </p:spPr>
        <p:txBody>
          <a:bodyPr>
            <a:normAutofit/>
          </a:bodyPr>
          <a:lstStyle/>
          <a:p>
            <a:r>
              <a:rPr lang="en-US" sz="2400" dirty="0"/>
              <a:t>Selling or renting mailing lists </a:t>
            </a:r>
            <a:r>
              <a:rPr lang="en-US" sz="2400" b="1" u="sng" dirty="0"/>
              <a:t>not</a:t>
            </a:r>
            <a:r>
              <a:rPr lang="en-US" sz="2400" dirty="0"/>
              <a:t> made available to all interested candidates seeking the same office.</a:t>
            </a:r>
          </a:p>
          <a:p>
            <a:pPr lvl="0" fontAlgn="base"/>
            <a:r>
              <a:rPr lang="en-US" sz="2400" dirty="0"/>
              <a:t>The leasing of office space, where customary and usual fees are </a:t>
            </a:r>
            <a:r>
              <a:rPr lang="en-US" sz="2400" b="1" u="sng" dirty="0"/>
              <a:t>not</a:t>
            </a:r>
            <a:r>
              <a:rPr lang="en-US" sz="2400" dirty="0"/>
              <a:t> set for all organizations or individuals interest in renting the space. </a:t>
            </a:r>
          </a:p>
          <a:p>
            <a:pPr lvl="0" fontAlgn="base"/>
            <a:r>
              <a:rPr lang="en-US" sz="2400" dirty="0"/>
              <a:t>The acceptance of paid political advertising, where rates charged are </a:t>
            </a:r>
            <a:r>
              <a:rPr lang="en-US" sz="2400" b="1" u="sng" dirty="0"/>
              <a:t>not</a:t>
            </a:r>
            <a:r>
              <a:rPr lang="en-US" sz="2400" dirty="0"/>
              <a:t> comparable to those charged for non-campaign advertisements.</a:t>
            </a:r>
          </a:p>
          <a:p>
            <a:endParaRPr lang="en-US" dirty="0"/>
          </a:p>
        </p:txBody>
      </p:sp>
    </p:spTree>
    <p:extLst>
      <p:ext uri="{BB962C8B-B14F-4D97-AF65-F5344CB8AC3E}">
        <p14:creationId xmlns:p14="http://schemas.microsoft.com/office/powerpoint/2010/main" val="1060108747"/>
      </p:ext>
    </p:extLst>
  </p:cSld>
  <p:clrMapOvr>
    <a:masterClrMapping/>
  </p:clrMapOvr>
  <mc:AlternateContent xmlns:mc="http://schemas.openxmlformats.org/markup-compatibility/2006" xmlns:p14="http://schemas.microsoft.com/office/powerpoint/2010/main">
    <mc:Choice Requires="p14">
      <p:transition spd="slow" p14:dur="3000">
        <p14:reveal/>
      </p:transition>
    </mc:Choice>
    <mc:Fallback xmlns="">
      <p:transition xmlns:p14="http://schemas.microsoft.com/office/powerpoint/2010/mai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25627" y="409222"/>
            <a:ext cx="3499557" cy="684390"/>
          </a:xfrm>
        </p:spPr>
        <p:txBody>
          <a:bodyPr/>
          <a:lstStyle/>
          <a:p>
            <a:r>
              <a:rPr lang="en-US" dirty="0"/>
              <a:t>End</a:t>
            </a:r>
          </a:p>
        </p:txBody>
      </p:sp>
    </p:spTree>
    <p:extLst>
      <p:ext uri="{BB962C8B-B14F-4D97-AF65-F5344CB8AC3E}">
        <p14:creationId xmlns:p14="http://schemas.microsoft.com/office/powerpoint/2010/main" val="2564322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1581</TotalTime>
  <Words>593</Words>
  <Application>Microsoft Macintosh PowerPoint</Application>
  <PresentationFormat>Widescreen</PresentationFormat>
  <Paragraphs>35</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Module 17 </vt:lpstr>
      <vt:lpstr>PowerPoint Presentation</vt:lpstr>
      <vt:lpstr>Business Activity</vt:lpstr>
      <vt:lpstr> Business Activity:                   The Factors Considered</vt:lpstr>
      <vt:lpstr>PowerPoint Presentation</vt:lpstr>
      <vt:lpstr>PowerPoint Presentation</vt:lpstr>
      <vt:lpstr>Permissible Business Activities</vt:lpstr>
      <vt:lpstr>Impermissible Business Activities</vt:lpstr>
      <vt:lpstr>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501(H) ELECTION: 101</dc:title>
  <dc:creator>Rj Fruch</dc:creator>
  <cp:lastModifiedBy>White, Candace</cp:lastModifiedBy>
  <cp:revision>169</cp:revision>
  <dcterms:created xsi:type="dcterms:W3CDTF">2018-10-30T12:09:35Z</dcterms:created>
  <dcterms:modified xsi:type="dcterms:W3CDTF">2020-03-04T13:05:37Z</dcterms:modified>
</cp:coreProperties>
</file>