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7"/>
  </p:notesMasterIdLst>
  <p:sldIdLst>
    <p:sldId id="424" r:id="rId2"/>
    <p:sldId id="425" r:id="rId3"/>
    <p:sldId id="426" r:id="rId4"/>
    <p:sldId id="427" r:id="rId5"/>
    <p:sldId id="428" r:id="rId6"/>
    <p:sldId id="429" r:id="rId7"/>
    <p:sldId id="430" r:id="rId8"/>
    <p:sldId id="431" r:id="rId9"/>
    <p:sldId id="432" r:id="rId10"/>
    <p:sldId id="433" r:id="rId11"/>
    <p:sldId id="434" r:id="rId12"/>
    <p:sldId id="435" r:id="rId13"/>
    <p:sldId id="436" r:id="rId14"/>
    <p:sldId id="437" r:id="rId15"/>
    <p:sldId id="43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16</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99323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32735" y="1340555"/>
            <a:ext cx="11194819" cy="5178782"/>
          </a:xfrm>
        </p:spPr>
        <p:txBody>
          <a:bodyPr>
            <a:normAutofit/>
          </a:bodyPr>
          <a:lstStyle/>
          <a:p>
            <a:r>
              <a:rPr lang="en-US" sz="2400" b="1" dirty="0"/>
              <a:t>Example </a:t>
            </a:r>
          </a:p>
          <a:p>
            <a:pPr marL="349250" lvl="1" indent="0">
              <a:buNone/>
            </a:pPr>
            <a:r>
              <a:rPr lang="en-US" sz="2400" dirty="0"/>
              <a:t>A 501(c)(3) organization, located in Washington, D.C., invites Senator B, a presidential hopeful, to attend one of its events during the 2016 Presidential election. In the invitation, the organization asks that the Senator come prepared to speak about his experience with the Boys and Girls Club and specifically asks that the Senator make no mention of his time in public office. Senator B accepts the invitation to attend the organization’s annual banquet and agrees to give a speech in a non-candidate capacity. During his introduction and speech, no mention of his time in office, candidacy, or the upcoming election, is mentioned. </a:t>
            </a:r>
          </a:p>
        </p:txBody>
      </p:sp>
      <p:sp>
        <p:nvSpPr>
          <p:cNvPr id="5" name="Text Placeholder 3"/>
          <p:cNvSpPr>
            <a:spLocks noGrp="1"/>
          </p:cNvSpPr>
          <p:nvPr>
            <p:ph type="body" sz="half" idx="2"/>
          </p:nvPr>
        </p:nvSpPr>
        <p:spPr>
          <a:xfrm>
            <a:off x="432734" y="330193"/>
            <a:ext cx="10536303" cy="1010363"/>
          </a:xfrm>
        </p:spPr>
        <p:txBody>
          <a:bodyPr>
            <a:normAutofit/>
          </a:bodyPr>
          <a:lstStyle/>
          <a:p>
            <a:r>
              <a:rPr lang="en-US" sz="3200" dirty="0"/>
              <a:t>(1) Whether the individual is chosen to speak solely for reasons other than candidacy for public office?  </a:t>
            </a:r>
          </a:p>
        </p:txBody>
      </p:sp>
    </p:spTree>
    <p:extLst>
      <p:ext uri="{BB962C8B-B14F-4D97-AF65-F5344CB8AC3E}">
        <p14:creationId xmlns:p14="http://schemas.microsoft.com/office/powerpoint/2010/main" val="3674394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70936" y="1679223"/>
            <a:ext cx="11492089" cy="5314245"/>
          </a:xfrm>
        </p:spPr>
        <p:txBody>
          <a:bodyPr>
            <a:normAutofit/>
          </a:bodyPr>
          <a:lstStyle/>
          <a:p>
            <a:r>
              <a:rPr lang="en-US" sz="2400" b="1" dirty="0"/>
              <a:t>Example </a:t>
            </a:r>
          </a:p>
          <a:p>
            <a:pPr marL="349250" lvl="1" indent="0">
              <a:buNone/>
            </a:pPr>
            <a:r>
              <a:rPr lang="en-US" dirty="0"/>
              <a:t>A 501(c)(3) organization, located in California, invites then Governor A to attend one of their events, during the 2006 gubernatorial election. Governor A is up for re-election. Prior to taking office, Governor A worked as an actor and is a widely recognized public figure in the entertainment industry. Governor A accepts the organization’s invitation, and is scheduled to give a speech on the importance of arts and music programs in public schools. During his introduction, the president, as he customarily does for any public official in attendance, says “we are pleased to have with us here this evening, Governor A!” Governor A makes no mention of his candidacy or the upcoming election in his speech. The event does not in any way engage in political campaign fundraising.</a:t>
            </a:r>
          </a:p>
        </p:txBody>
      </p:sp>
      <p:sp>
        <p:nvSpPr>
          <p:cNvPr id="5" name="Text Placeholder 3"/>
          <p:cNvSpPr>
            <a:spLocks noGrp="1"/>
          </p:cNvSpPr>
          <p:nvPr>
            <p:ph type="body" sz="half" idx="2"/>
          </p:nvPr>
        </p:nvSpPr>
        <p:spPr>
          <a:xfrm>
            <a:off x="105368" y="1"/>
            <a:ext cx="11657657" cy="1679222"/>
          </a:xfrm>
        </p:spPr>
        <p:txBody>
          <a:bodyPr>
            <a:normAutofit/>
          </a:bodyPr>
          <a:lstStyle/>
          <a:p>
            <a:r>
              <a:rPr lang="en-US" sz="2600" dirty="0"/>
              <a:t>(2) Whether the individual speaks only in non-candidate capacity; and </a:t>
            </a:r>
          </a:p>
          <a:p>
            <a:r>
              <a:rPr lang="en-US" sz="2600" dirty="0"/>
              <a:t>(3) whether either the individuals or any representative of the organization make any mention of his or her candidacy or the election?</a:t>
            </a:r>
          </a:p>
          <a:p>
            <a:pPr algn="ctr"/>
            <a:endParaRPr lang="en-US" sz="3200" dirty="0"/>
          </a:p>
          <a:p>
            <a:pPr algn="ctr"/>
            <a:endParaRPr lang="en-US" sz="3200" dirty="0"/>
          </a:p>
          <a:p>
            <a:endParaRPr lang="en-US" dirty="0"/>
          </a:p>
        </p:txBody>
      </p:sp>
    </p:spTree>
    <p:extLst>
      <p:ext uri="{BB962C8B-B14F-4D97-AF65-F5344CB8AC3E}">
        <p14:creationId xmlns:p14="http://schemas.microsoft.com/office/powerpoint/2010/main" val="2407434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93511" y="2554112"/>
            <a:ext cx="11428119" cy="3584223"/>
          </a:xfrm>
        </p:spPr>
        <p:txBody>
          <a:bodyPr>
            <a:normAutofit fontScale="92500" lnSpcReduction="10000"/>
          </a:bodyPr>
          <a:lstStyle/>
          <a:p>
            <a:r>
              <a:rPr lang="en-US" sz="2400" b="1" dirty="0"/>
              <a:t>Example </a:t>
            </a:r>
          </a:p>
          <a:p>
            <a:pPr marL="349250" lvl="1" indent="0">
              <a:buNone/>
            </a:pPr>
            <a:r>
              <a:rPr lang="en-US" dirty="0"/>
              <a:t>Mayor D attends a concert, hosted by a § 501(c)(3) organization, in Central Park. The concert is free and open to the public. Mayor D attends with his wife and two children. He is a candidate for reelection and the concert takes place after the primary and a few weeks before the general election. During his introduction at the concert, the chairman says, “I am pleased to see Mayor D here with us tonight. Without his generous support, these free concerts in Central Park would not be possible. We will need his help if we want these concerts to continue next year so please support him in November as he has supported us throughout his term in office.” </a:t>
            </a:r>
          </a:p>
          <a:p>
            <a:pPr marL="349250" lvl="1" indent="0">
              <a:buNone/>
            </a:pPr>
            <a:endParaRPr lang="en-US" dirty="0"/>
          </a:p>
        </p:txBody>
      </p:sp>
      <p:sp>
        <p:nvSpPr>
          <p:cNvPr id="5" name="Text Placeholder 3"/>
          <p:cNvSpPr>
            <a:spLocks noGrp="1"/>
          </p:cNvSpPr>
          <p:nvPr>
            <p:ph type="body" sz="half" idx="2"/>
          </p:nvPr>
        </p:nvSpPr>
        <p:spPr>
          <a:xfrm>
            <a:off x="293512" y="304794"/>
            <a:ext cx="11635081" cy="1628428"/>
          </a:xfrm>
        </p:spPr>
        <p:txBody>
          <a:bodyPr>
            <a:normAutofit fontScale="25000" lnSpcReduction="20000"/>
          </a:bodyPr>
          <a:lstStyle/>
          <a:p>
            <a:r>
              <a:rPr lang="en-US" sz="8000" dirty="0"/>
              <a:t>(4) Whether the organization maintains a nonpartisan atmosphere on the premises or at the event where the candidate is present; </a:t>
            </a:r>
          </a:p>
          <a:p>
            <a:r>
              <a:rPr lang="en-US" sz="8000" dirty="0"/>
              <a:t>and </a:t>
            </a:r>
          </a:p>
          <a:p>
            <a:r>
              <a:rPr lang="en-US" sz="8000" dirty="0"/>
              <a:t>(5) whether the organization clearly indicates the capacity in which the candidate is appearing and should not mention the individual’s political candidacy or the upcoming election in the communications announcing the candidate’s attendance at the event? </a:t>
            </a:r>
          </a:p>
          <a:p>
            <a:pPr algn="ctr"/>
            <a:endParaRPr lang="en-US" sz="3500" b="1" dirty="0"/>
          </a:p>
          <a:p>
            <a:endParaRPr lang="en-US" dirty="0"/>
          </a:p>
        </p:txBody>
      </p:sp>
    </p:spTree>
    <p:extLst>
      <p:ext uri="{BB962C8B-B14F-4D97-AF65-F5344CB8AC3E}">
        <p14:creationId xmlns:p14="http://schemas.microsoft.com/office/powerpoint/2010/main" val="3838946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6111" y="220130"/>
            <a:ext cx="10325575" cy="897468"/>
          </a:xfrm>
        </p:spPr>
        <p:txBody>
          <a:bodyPr/>
          <a:lstStyle/>
          <a:p>
            <a:r>
              <a:rPr lang="en-US" sz="3600" dirty="0"/>
              <a:t>Permissible Candidate Appearances</a:t>
            </a:r>
          </a:p>
        </p:txBody>
      </p:sp>
      <p:sp>
        <p:nvSpPr>
          <p:cNvPr id="9" name="Content Placeholder 2"/>
          <p:cNvSpPr>
            <a:spLocks noGrp="1"/>
          </p:cNvSpPr>
          <p:nvPr>
            <p:ph idx="1"/>
          </p:nvPr>
        </p:nvSpPr>
        <p:spPr>
          <a:xfrm>
            <a:off x="733778" y="1357488"/>
            <a:ext cx="10987852" cy="5274735"/>
          </a:xfrm>
        </p:spPr>
        <p:txBody>
          <a:bodyPr>
            <a:normAutofit lnSpcReduction="10000"/>
          </a:bodyPr>
          <a:lstStyle/>
          <a:p>
            <a:pPr marL="0" lvl="0" indent="0">
              <a:buNone/>
            </a:pPr>
            <a:r>
              <a:rPr lang="en-US" sz="2900" dirty="0">
                <a:latin typeface="Calibri"/>
                <a:cs typeface="Calibri"/>
              </a:rPr>
              <a:t>Candidate appearances are permissible: </a:t>
            </a:r>
          </a:p>
          <a:p>
            <a:r>
              <a:rPr lang="en-US" sz="2900" dirty="0">
                <a:latin typeface="Calibri"/>
                <a:cs typeface="Calibri"/>
              </a:rPr>
              <a:t>Where the organization acknowledges and presents a candidate in their individual capacity as a public figure, without mention of their political candidacy or the election.</a:t>
            </a:r>
          </a:p>
          <a:p>
            <a:r>
              <a:rPr lang="en-US" sz="2900" dirty="0">
                <a:latin typeface="Calibri"/>
                <a:cs typeface="Calibri"/>
              </a:rPr>
              <a:t>Where a candidate speaks in their individual capacity as a public figure, without mention of their political candidacy or the election, and where the organization has not engaged in political campaign fundraising.</a:t>
            </a:r>
          </a:p>
          <a:p>
            <a:r>
              <a:rPr lang="en-US" sz="2900" dirty="0">
                <a:latin typeface="Calibri"/>
                <a:cs typeface="Calibri"/>
              </a:rPr>
              <a:t>In a public forum held on successive weeks, where candidates are given an equal opportunity to participate in a public forum, by addressing questions from members, and where the organization refrains from commenting on candidates’ qualifications or otherwise indicates a preference towards one or more candidate.</a:t>
            </a:r>
          </a:p>
          <a:p>
            <a:pPr lvl="0"/>
            <a:endParaRPr lang="en-US" sz="1800" dirty="0">
              <a:latin typeface="Times New Roman"/>
              <a:cs typeface="Times New Roman"/>
            </a:endParaRPr>
          </a:p>
          <a:p>
            <a:endParaRPr lang="en-US" dirty="0"/>
          </a:p>
        </p:txBody>
      </p:sp>
    </p:spTree>
    <p:extLst>
      <p:ext uri="{BB962C8B-B14F-4D97-AF65-F5344CB8AC3E}">
        <p14:creationId xmlns:p14="http://schemas.microsoft.com/office/powerpoint/2010/main" val="2167243950"/>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467" y="210959"/>
            <a:ext cx="11653903" cy="889708"/>
          </a:xfrm>
        </p:spPr>
        <p:txBody>
          <a:bodyPr/>
          <a:lstStyle/>
          <a:p>
            <a:r>
              <a:rPr lang="en-US" sz="3600" dirty="0"/>
              <a:t>Impermissible Candidate Appearances</a:t>
            </a:r>
          </a:p>
        </p:txBody>
      </p:sp>
      <p:sp>
        <p:nvSpPr>
          <p:cNvPr id="3" name="Content Placeholder 2"/>
          <p:cNvSpPr>
            <a:spLocks noGrp="1"/>
          </p:cNvSpPr>
          <p:nvPr>
            <p:ph idx="1"/>
          </p:nvPr>
        </p:nvSpPr>
        <p:spPr>
          <a:xfrm>
            <a:off x="538097" y="1693333"/>
            <a:ext cx="10434696" cy="3871208"/>
          </a:xfrm>
        </p:spPr>
        <p:txBody>
          <a:bodyPr>
            <a:normAutofit/>
          </a:bodyPr>
          <a:lstStyle/>
          <a:p>
            <a:pPr lvl="0"/>
            <a:r>
              <a:rPr lang="en-US" sz="2400" dirty="0">
                <a:latin typeface="Times New Roman"/>
                <a:cs typeface="Times New Roman"/>
              </a:rPr>
              <a:t>Candidate appearances at events open to the public, where an organization acknowledges a political candidate in his or her official capacity, and where the candidate speaks in his or her capacity as a political candidate for office.</a:t>
            </a:r>
          </a:p>
          <a:p>
            <a:pPr lvl="0"/>
            <a:r>
              <a:rPr lang="en-US" sz="2400" dirty="0"/>
              <a:t>Candidate appearances at a worship service, where the candidate speaks in his official capacity as a political candidate, and where the congregation indicates approval of the candidate by not providing other political candidates seeking the same office an equal opportunity to participate.</a:t>
            </a:r>
            <a:endParaRPr lang="en-US" sz="2400" dirty="0">
              <a:latin typeface="Times New Roman"/>
              <a:cs typeface="Times New Roman"/>
            </a:endParaRPr>
          </a:p>
          <a:p>
            <a:endParaRPr lang="en-US" dirty="0"/>
          </a:p>
        </p:txBody>
      </p:sp>
    </p:spTree>
    <p:extLst>
      <p:ext uri="{BB962C8B-B14F-4D97-AF65-F5344CB8AC3E}">
        <p14:creationId xmlns:p14="http://schemas.microsoft.com/office/powerpoint/2010/main" val="3534304960"/>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5731" y="409222"/>
            <a:ext cx="5915379" cy="657580"/>
          </a:xfrm>
        </p:spPr>
        <p:txBody>
          <a:bodyPr>
            <a:normAutofit/>
          </a:bodyPr>
          <a:lstStyle/>
          <a:p>
            <a:r>
              <a:rPr lang="en-US" sz="3200" dirty="0"/>
              <a:t>End</a:t>
            </a:r>
          </a:p>
        </p:txBody>
      </p:sp>
    </p:spTree>
    <p:extLst>
      <p:ext uri="{BB962C8B-B14F-4D97-AF65-F5344CB8AC3E}">
        <p14:creationId xmlns:p14="http://schemas.microsoft.com/office/powerpoint/2010/main" val="184149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7867" y="2895980"/>
            <a:ext cx="10378252" cy="1362075"/>
          </a:xfrm>
        </p:spPr>
        <p:txBody>
          <a:bodyPr>
            <a:normAutofit fontScale="90000"/>
          </a:bodyPr>
          <a:lstStyle/>
          <a:p>
            <a:r>
              <a:rPr lang="en-US" sz="5400" dirty="0"/>
              <a:t>Electioneering: </a:t>
            </a:r>
            <a:br>
              <a:rPr lang="en-US" sz="5400" dirty="0"/>
            </a:br>
            <a:r>
              <a:rPr lang="en-US" sz="5400" dirty="0"/>
              <a:t>Candidate Appearances </a:t>
            </a:r>
          </a:p>
        </p:txBody>
      </p:sp>
    </p:spTree>
    <p:extLst>
      <p:ext uri="{BB962C8B-B14F-4D97-AF65-F5344CB8AC3E}">
        <p14:creationId xmlns:p14="http://schemas.microsoft.com/office/powerpoint/2010/main" val="2301750039"/>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861" y="352778"/>
            <a:ext cx="11032140" cy="1006690"/>
          </a:xfrm>
        </p:spPr>
        <p:txBody>
          <a:bodyPr>
            <a:normAutofit/>
          </a:bodyPr>
          <a:lstStyle/>
          <a:p>
            <a:pPr algn="ctr"/>
            <a:r>
              <a:rPr lang="en-US" sz="5000" dirty="0"/>
              <a:t>Candidate Appearances</a:t>
            </a:r>
          </a:p>
        </p:txBody>
      </p:sp>
      <p:sp>
        <p:nvSpPr>
          <p:cNvPr id="3" name="Content Placeholder 2"/>
          <p:cNvSpPr>
            <a:spLocks noGrp="1"/>
          </p:cNvSpPr>
          <p:nvPr>
            <p:ph idx="1"/>
          </p:nvPr>
        </p:nvSpPr>
        <p:spPr>
          <a:xfrm>
            <a:off x="651860" y="1594556"/>
            <a:ext cx="10787549" cy="5263444"/>
          </a:xfrm>
        </p:spPr>
        <p:txBody>
          <a:bodyPr>
            <a:normAutofit/>
          </a:bodyPr>
          <a:lstStyle/>
          <a:p>
            <a:r>
              <a:rPr lang="en-US" sz="2500" dirty="0"/>
              <a:t>A candidate appearance occurs when an organization invites a political candidate to speak at its event, in their capacity as a candidate for public office, or in their individual capacity as a public figure. </a:t>
            </a:r>
          </a:p>
          <a:p>
            <a:r>
              <a:rPr lang="en-US" sz="2500" dirty="0"/>
              <a:t>An organization can host candidate appearances, without jeopardizing its tax-exempt status, depending on the “facts and circumstances” of the appearance. </a:t>
            </a:r>
          </a:p>
          <a:p>
            <a:r>
              <a:rPr lang="en-US" sz="2500" dirty="0"/>
              <a:t>In Revenue Ruling 2007-41, the IRS provides guidelines and examples of permissible and impermissible candidate appearances.</a:t>
            </a:r>
          </a:p>
          <a:p>
            <a:endParaRPr lang="en-US" sz="2500" dirty="0"/>
          </a:p>
          <a:p>
            <a:endParaRPr lang="en-US" dirty="0"/>
          </a:p>
        </p:txBody>
      </p:sp>
    </p:spTree>
    <p:extLst>
      <p:ext uri="{BB962C8B-B14F-4D97-AF65-F5344CB8AC3E}">
        <p14:creationId xmlns:p14="http://schemas.microsoft.com/office/powerpoint/2010/main" val="1233210014"/>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311" y="296333"/>
            <a:ext cx="10364957" cy="1116155"/>
          </a:xfrm>
        </p:spPr>
        <p:txBody>
          <a:bodyPr>
            <a:normAutofit/>
          </a:bodyPr>
          <a:lstStyle/>
          <a:p>
            <a:r>
              <a:rPr lang="en-US" sz="5000" dirty="0"/>
              <a:t>Official vs. Unofficial Capacity</a:t>
            </a:r>
          </a:p>
        </p:txBody>
      </p:sp>
      <p:sp>
        <p:nvSpPr>
          <p:cNvPr id="3" name="Content Placeholder 2"/>
          <p:cNvSpPr>
            <a:spLocks noGrp="1"/>
          </p:cNvSpPr>
          <p:nvPr>
            <p:ph idx="1"/>
          </p:nvPr>
        </p:nvSpPr>
        <p:spPr>
          <a:xfrm>
            <a:off x="369824" y="1547522"/>
            <a:ext cx="11542377" cy="5310474"/>
          </a:xfrm>
        </p:spPr>
        <p:txBody>
          <a:bodyPr>
            <a:normAutofit/>
          </a:bodyPr>
          <a:lstStyle/>
          <a:p>
            <a:r>
              <a:rPr lang="en-US" sz="2800" b="1" dirty="0"/>
              <a:t>Official Capacity </a:t>
            </a:r>
            <a:endParaRPr lang="en-US" sz="2800" dirty="0">
              <a:sym typeface="Wingdings"/>
            </a:endParaRPr>
          </a:p>
          <a:p>
            <a:pPr lvl="1"/>
            <a:r>
              <a:rPr lang="en-US" sz="2600" dirty="0">
                <a:sym typeface="Wingdings"/>
              </a:rPr>
              <a:t>W</a:t>
            </a:r>
            <a:r>
              <a:rPr lang="en-US" sz="2600" dirty="0"/>
              <a:t>hen a candidate is invited to speak at an organization’s event in his or her capacity as a political candidate. </a:t>
            </a:r>
          </a:p>
          <a:p>
            <a:r>
              <a:rPr lang="en-US" sz="2800" b="1" dirty="0"/>
              <a:t>Unofficial Capacity</a:t>
            </a:r>
          </a:p>
          <a:p>
            <a:pPr lvl="1"/>
            <a:r>
              <a:rPr lang="en-US" sz="2600" dirty="0"/>
              <a:t>When a candidate is invited to speak at an organization’s event in his or her individual capacity as a </a:t>
            </a:r>
            <a:r>
              <a:rPr lang="en-US" sz="2600" b="1" dirty="0"/>
              <a:t>public figure</a:t>
            </a:r>
            <a:r>
              <a:rPr lang="en-US" sz="2600" dirty="0"/>
              <a:t>.</a:t>
            </a:r>
          </a:p>
          <a:p>
            <a:pPr lvl="2"/>
            <a:r>
              <a:rPr lang="en-US" sz="2400" dirty="0"/>
              <a:t>An individual that “currently holds, or formerly held, public office; a public figure considered to be an expert in a non-political field; or one who is a celebrity, or has led a distinguished military, legal, or public service career.”  </a:t>
            </a:r>
          </a:p>
        </p:txBody>
      </p:sp>
    </p:spTree>
    <p:extLst>
      <p:ext uri="{BB962C8B-B14F-4D97-AF65-F5344CB8AC3E}">
        <p14:creationId xmlns:p14="http://schemas.microsoft.com/office/powerpoint/2010/main" val="908372481"/>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716" y="131393"/>
            <a:ext cx="11737019" cy="1493066"/>
          </a:xfrm>
        </p:spPr>
        <p:txBody>
          <a:bodyPr>
            <a:normAutofit/>
          </a:bodyPr>
          <a:lstStyle/>
          <a:p>
            <a:pPr algn="ctr"/>
            <a:r>
              <a:rPr lang="en-US" sz="3200" dirty="0"/>
              <a:t>				</a:t>
            </a:r>
            <a:r>
              <a:rPr lang="en-US" sz="3200" u="sng" dirty="0"/>
              <a:t>Official Capacity:</a:t>
            </a:r>
            <a:r>
              <a:rPr lang="en-US" sz="3200" dirty="0"/>
              <a:t>                   </a:t>
            </a:r>
            <a:br>
              <a:rPr lang="en-US" sz="3200" dirty="0"/>
            </a:br>
            <a:r>
              <a:rPr lang="en-US" sz="2200" dirty="0"/>
              <a:t>The Following Factors Are Considered by the IRS When Determining if an Individual has Appeared in their Official Capacity </a:t>
            </a:r>
          </a:p>
        </p:txBody>
      </p:sp>
      <p:sp>
        <p:nvSpPr>
          <p:cNvPr id="3" name="Content Placeholder 2"/>
          <p:cNvSpPr>
            <a:spLocks noGrp="1"/>
          </p:cNvSpPr>
          <p:nvPr>
            <p:ph idx="1"/>
          </p:nvPr>
        </p:nvSpPr>
        <p:spPr>
          <a:xfrm>
            <a:off x="428217" y="1766510"/>
            <a:ext cx="11763784" cy="4855333"/>
          </a:xfrm>
        </p:spPr>
        <p:txBody>
          <a:bodyPr>
            <a:normAutofit/>
          </a:bodyPr>
          <a:lstStyle/>
          <a:p>
            <a:r>
              <a:rPr lang="en-US" sz="2700" dirty="0"/>
              <a:t>Whether the organization provides candidates seeking the same office the same means to participate? </a:t>
            </a:r>
          </a:p>
          <a:p>
            <a:r>
              <a:rPr lang="en-US" sz="2700" dirty="0"/>
              <a:t>Whether the organization provides any support or opposition to the candidate?</a:t>
            </a:r>
          </a:p>
          <a:p>
            <a:r>
              <a:rPr lang="en-US" sz="2700" dirty="0"/>
              <a:t>Whether the organization engaged in any political fundraising?</a:t>
            </a:r>
          </a:p>
          <a:p>
            <a:pPr marL="0" indent="0">
              <a:buNone/>
            </a:pPr>
            <a:r>
              <a:rPr lang="en-US" sz="1600" dirty="0">
                <a:sym typeface="Wingdings"/>
              </a:rPr>
              <a:t> </a:t>
            </a:r>
            <a:r>
              <a:rPr lang="en-US" sz="1600" b="1" dirty="0">
                <a:solidFill>
                  <a:srgbClr val="800000"/>
                </a:solidFill>
                <a:sym typeface="Wingdings"/>
              </a:rPr>
              <a:t>*From the R</a:t>
            </a:r>
            <a:r>
              <a:rPr lang="en-US" sz="1600" b="1" dirty="0">
                <a:solidFill>
                  <a:srgbClr val="800000"/>
                </a:solidFill>
              </a:rPr>
              <a:t>evenue Ruling 2007-41</a:t>
            </a:r>
            <a:endParaRPr lang="en-US" sz="1600" dirty="0"/>
          </a:p>
          <a:p>
            <a:pPr marL="349250" lvl="1" indent="0">
              <a:buNone/>
            </a:pPr>
            <a:endParaRPr lang="en-US" dirty="0"/>
          </a:p>
        </p:txBody>
      </p:sp>
    </p:spTree>
    <p:extLst>
      <p:ext uri="{BB962C8B-B14F-4D97-AF65-F5344CB8AC3E}">
        <p14:creationId xmlns:p14="http://schemas.microsoft.com/office/powerpoint/2010/main" val="1998275326"/>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039" y="1622778"/>
            <a:ext cx="11710344" cy="5252155"/>
          </a:xfrm>
        </p:spPr>
        <p:txBody>
          <a:bodyPr>
            <a:normAutofit/>
          </a:bodyPr>
          <a:lstStyle/>
          <a:p>
            <a:r>
              <a:rPr lang="en-US" sz="2400" b="1" dirty="0"/>
              <a:t>Factors Considered               </a:t>
            </a:r>
            <a:r>
              <a:rPr lang="en-US" sz="1700" b="1" dirty="0">
                <a:solidFill>
                  <a:srgbClr val="800000"/>
                </a:solidFill>
              </a:rPr>
              <a:t>*Revenue Ruling 2007-41</a:t>
            </a:r>
          </a:p>
          <a:p>
            <a:pPr lvl="1"/>
            <a:r>
              <a:rPr lang="en-US" sz="2200" dirty="0"/>
              <a:t>The nature of the event to which each candidate is invited, and </a:t>
            </a:r>
          </a:p>
          <a:p>
            <a:pPr lvl="1"/>
            <a:r>
              <a:rPr lang="en-US" sz="2200" dirty="0"/>
              <a:t>The manner in which each candidate is presented at the event. </a:t>
            </a:r>
          </a:p>
          <a:p>
            <a:r>
              <a:rPr lang="en-US" sz="2400" b="1" dirty="0"/>
              <a:t>Example </a:t>
            </a:r>
          </a:p>
          <a:p>
            <a:pPr marL="349250" lvl="1" indent="0">
              <a:buNone/>
            </a:pPr>
            <a:r>
              <a:rPr lang="en-US" sz="2500" dirty="0"/>
              <a:t>President Brown is the president of a 501(c)(3) organization. During this past midterm congressional election, President Brown invited </a:t>
            </a:r>
            <a:r>
              <a:rPr lang="en-US" sz="2500" b="1" u="sng" dirty="0"/>
              <a:t>all</a:t>
            </a:r>
            <a:r>
              <a:rPr lang="en-US" sz="2500" dirty="0"/>
              <a:t> of the candidates running for office in District 10, where the organization operates, to attend three events held on consecutive weeks. One candidate declined. Each of the candidates in attendance were given an “equal opportunity” to address the member’s questions on the issues of the election. </a:t>
            </a:r>
            <a:endParaRPr lang="en-US" dirty="0"/>
          </a:p>
          <a:p>
            <a:pPr lvl="1"/>
            <a:endParaRPr lang="en-US" dirty="0"/>
          </a:p>
        </p:txBody>
      </p:sp>
      <p:sp>
        <p:nvSpPr>
          <p:cNvPr id="4" name="Text Placeholder 3"/>
          <p:cNvSpPr>
            <a:spLocks noGrp="1"/>
          </p:cNvSpPr>
          <p:nvPr>
            <p:ph type="body" sz="half" idx="2"/>
          </p:nvPr>
        </p:nvSpPr>
        <p:spPr>
          <a:xfrm>
            <a:off x="568203" y="221537"/>
            <a:ext cx="10852388" cy="1301049"/>
          </a:xfrm>
        </p:spPr>
        <p:txBody>
          <a:bodyPr>
            <a:normAutofit/>
          </a:bodyPr>
          <a:lstStyle/>
          <a:p>
            <a:pPr algn="ctr"/>
            <a:r>
              <a:rPr lang="en-US" sz="2800" dirty="0"/>
              <a:t>Whether the organization provides candidates seeking the same office an equal opportunity to participate ? </a:t>
            </a:r>
          </a:p>
          <a:p>
            <a:endParaRPr lang="en-US" dirty="0"/>
          </a:p>
        </p:txBody>
      </p:sp>
    </p:spTree>
    <p:extLst>
      <p:ext uri="{BB962C8B-B14F-4D97-AF65-F5344CB8AC3E}">
        <p14:creationId xmlns:p14="http://schemas.microsoft.com/office/powerpoint/2010/main" val="4267472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428983" y="359830"/>
            <a:ext cx="10935165" cy="1107727"/>
          </a:xfrm>
          <a:prstGeom prst="rect">
            <a:avLst/>
          </a:prstGeom>
        </p:spPr>
        <p:txBody>
          <a:bodyPr vert="horz" lIns="91440" tIns="45720" rIns="91440" bIns="45720" rtlCol="0">
            <a:normAutofit/>
          </a:bodyPr>
          <a:lstStyle>
            <a:lvl1pPr marL="0" indent="0" algn="l" defTabSz="914400" rtl="0" eaLnBrk="1" latinLnBrk="0" hangingPunct="1">
              <a:spcBef>
                <a:spcPts val="600"/>
              </a:spcBef>
              <a:buClr>
                <a:schemeClr val="accent1"/>
              </a:buClr>
              <a:buSzPct val="90000"/>
              <a:buFont typeface="Wingdings" pitchFamily="2" charset="2"/>
              <a:buNone/>
              <a:defRPr sz="2000" kern="1200">
                <a:solidFill>
                  <a:schemeClr val="bg1"/>
                </a:solidFill>
                <a:latin typeface="+mn-lt"/>
                <a:ea typeface="+mn-ea"/>
                <a:cs typeface="+mn-cs"/>
              </a:defRPr>
            </a:lvl1pPr>
            <a:lvl2pPr marL="457200" indent="0" algn="l" defTabSz="914400" rtl="0" eaLnBrk="1" latinLnBrk="0" hangingPunct="1">
              <a:spcBef>
                <a:spcPts val="600"/>
              </a:spcBef>
              <a:buClr>
                <a:schemeClr val="accent1">
                  <a:lumMod val="60000"/>
                  <a:lumOff val="40000"/>
                </a:schemeClr>
              </a:buClr>
              <a:buSzPct val="90000"/>
              <a:buFont typeface="Wingdings" pitchFamily="2"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spcBef>
                <a:spcPts val="600"/>
              </a:spcBef>
              <a:buClr>
                <a:schemeClr val="accent1"/>
              </a:buClr>
              <a:buSzPct val="90000"/>
              <a:buFont typeface="Wingdings" pitchFamily="2"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spcBef>
                <a:spcPts val="600"/>
              </a:spcBef>
              <a:buClr>
                <a:schemeClr val="accent1">
                  <a:lumMod val="60000"/>
                  <a:lumOff val="40000"/>
                </a:schemeClr>
              </a:buClr>
              <a:buSzPct val="90000"/>
              <a:buFont typeface="Wingdings" pitchFamily="2"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spcBef>
                <a:spcPts val="600"/>
              </a:spcBef>
              <a:buClr>
                <a:schemeClr val="accent1"/>
              </a:buClr>
              <a:buSzPct val="90000"/>
              <a:buFont typeface="Wingdings" pitchFamily="2"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spcBef>
                <a:spcPct val="20000"/>
              </a:spcBef>
              <a:buClr>
                <a:schemeClr val="accent1">
                  <a:lumMod val="60000"/>
                  <a:lumOff val="40000"/>
                </a:schemeClr>
              </a:buClr>
              <a:buSzPct val="90000"/>
              <a:buFont typeface="Wingdings" pitchFamily="2" charset="2"/>
              <a:buNone/>
              <a:defRPr lang="en-US" sz="900" kern="1200">
                <a:solidFill>
                  <a:schemeClr val="tx1">
                    <a:lumMod val="65000"/>
                    <a:lumOff val="35000"/>
                  </a:schemeClr>
                </a:solidFill>
                <a:latin typeface="+mn-lt"/>
                <a:ea typeface="+mn-ea"/>
                <a:cs typeface="+mn-cs"/>
              </a:defRPr>
            </a:lvl6pPr>
            <a:lvl7pPr marL="2743200" indent="0" algn="l" defTabSz="914400" rtl="0" eaLnBrk="1" latinLnBrk="0" hangingPunct="1">
              <a:spcBef>
                <a:spcPct val="20000"/>
              </a:spcBef>
              <a:buClr>
                <a:schemeClr val="accent1"/>
              </a:buClr>
              <a:buSzPct val="90000"/>
              <a:buFont typeface="Wingdings" pitchFamily="2" charset="2"/>
              <a:buNone/>
              <a:defRPr lang="en-US" sz="900" kern="1200">
                <a:solidFill>
                  <a:schemeClr val="tx1">
                    <a:lumMod val="65000"/>
                    <a:lumOff val="35000"/>
                  </a:schemeClr>
                </a:solidFill>
                <a:latin typeface="+mn-lt"/>
                <a:ea typeface="+mn-ea"/>
                <a:cs typeface="+mn-cs"/>
              </a:defRPr>
            </a:lvl7pPr>
            <a:lvl8pPr marL="3200400" indent="0" algn="l" defTabSz="914400" rtl="0" eaLnBrk="1" latinLnBrk="0" hangingPunct="1">
              <a:spcBef>
                <a:spcPct val="20000"/>
              </a:spcBef>
              <a:buClr>
                <a:schemeClr val="accent1">
                  <a:lumMod val="60000"/>
                  <a:lumOff val="40000"/>
                </a:schemeClr>
              </a:buClr>
              <a:buSzPct val="90000"/>
              <a:buFont typeface="Wingdings" pitchFamily="2" charset="2"/>
              <a:buNone/>
              <a:defRPr lang="en-US" sz="900" kern="1200">
                <a:solidFill>
                  <a:schemeClr val="tx1">
                    <a:lumMod val="65000"/>
                    <a:lumOff val="35000"/>
                  </a:schemeClr>
                </a:solidFill>
                <a:latin typeface="+mn-lt"/>
                <a:ea typeface="+mn-ea"/>
                <a:cs typeface="+mn-cs"/>
              </a:defRPr>
            </a:lvl8pPr>
            <a:lvl9pPr marL="3657600" indent="0" algn="l" defTabSz="914400" rtl="0" eaLnBrk="1" latinLnBrk="0" hangingPunct="1">
              <a:spcBef>
                <a:spcPct val="20000"/>
              </a:spcBef>
              <a:buClr>
                <a:schemeClr val="accent1"/>
              </a:buClr>
              <a:buSzPct val="90000"/>
              <a:buFont typeface="Wingdings" pitchFamily="2" charset="2"/>
              <a:buNone/>
              <a:defRPr lang="en-US" sz="900" kern="1200">
                <a:solidFill>
                  <a:schemeClr val="tx1">
                    <a:lumMod val="65000"/>
                    <a:lumOff val="35000"/>
                  </a:schemeClr>
                </a:solidFill>
                <a:latin typeface="+mn-lt"/>
                <a:ea typeface="+mn-ea"/>
                <a:cs typeface="+mn-cs"/>
              </a:defRPr>
            </a:lvl9pPr>
          </a:lstStyle>
          <a:p>
            <a:pPr>
              <a:buClr>
                <a:srgbClr val="80B606"/>
              </a:buClr>
            </a:pPr>
            <a:endParaRPr lang="en-US" dirty="0">
              <a:solidFill>
                <a:prstClr val="white"/>
              </a:solidFill>
              <a:latin typeface="Calisto MT"/>
            </a:endParaRPr>
          </a:p>
        </p:txBody>
      </p:sp>
      <p:sp>
        <p:nvSpPr>
          <p:cNvPr id="9" name="Content Placeholder 2"/>
          <p:cNvSpPr>
            <a:spLocks noGrp="1"/>
          </p:cNvSpPr>
          <p:nvPr>
            <p:ph idx="1"/>
          </p:nvPr>
        </p:nvSpPr>
        <p:spPr>
          <a:xfrm>
            <a:off x="658519" y="1820333"/>
            <a:ext cx="11352863" cy="4919136"/>
          </a:xfrm>
        </p:spPr>
        <p:txBody>
          <a:bodyPr>
            <a:normAutofit/>
          </a:bodyPr>
          <a:lstStyle/>
          <a:p>
            <a:r>
              <a:rPr lang="en-US" sz="2400" b="1" dirty="0"/>
              <a:t>Factors Considered*               </a:t>
            </a:r>
            <a:r>
              <a:rPr lang="en-US" sz="1700" b="1" dirty="0">
                <a:solidFill>
                  <a:srgbClr val="800000"/>
                </a:solidFill>
              </a:rPr>
              <a:t>*Revenue Ruling 2007-41</a:t>
            </a:r>
          </a:p>
          <a:p>
            <a:pPr lvl="1"/>
            <a:r>
              <a:rPr lang="en-US" sz="2200" dirty="0"/>
              <a:t>“Candidate introductions,” and</a:t>
            </a:r>
          </a:p>
          <a:p>
            <a:pPr lvl="1"/>
            <a:r>
              <a:rPr lang="en-US" sz="2200" dirty="0"/>
              <a:t>“Communications concerning the candidate’s attendance.”</a:t>
            </a:r>
          </a:p>
          <a:p>
            <a:r>
              <a:rPr lang="en-US" sz="2400" b="1" dirty="0"/>
              <a:t>Example </a:t>
            </a:r>
          </a:p>
          <a:p>
            <a:pPr marL="349250" lvl="1" indent="0">
              <a:buNone/>
            </a:pPr>
            <a:r>
              <a:rPr lang="en-US" sz="2500" dirty="0"/>
              <a:t>President Brown is the president of a 501(c)(3) organization. During one of its events during the midterm congressional election, President Brown and the organization hosted the available candidates running for office in District 10. During one candidate’s introduction, President Brown expressed his strong support for her candidacy. </a:t>
            </a:r>
            <a:endParaRPr lang="en-US" dirty="0"/>
          </a:p>
        </p:txBody>
      </p:sp>
      <p:sp>
        <p:nvSpPr>
          <p:cNvPr id="3" name="TextBox 2"/>
          <p:cNvSpPr txBox="1"/>
          <p:nvPr/>
        </p:nvSpPr>
        <p:spPr>
          <a:xfrm>
            <a:off x="188149" y="296839"/>
            <a:ext cx="11823233" cy="1523494"/>
          </a:xfrm>
          <a:prstGeom prst="rect">
            <a:avLst/>
          </a:prstGeom>
          <a:noFill/>
        </p:spPr>
        <p:txBody>
          <a:bodyPr wrap="square" rtlCol="0">
            <a:spAutoFit/>
          </a:bodyPr>
          <a:lstStyle/>
          <a:p>
            <a:pPr lvl="0"/>
            <a:r>
              <a:rPr lang="en-US" sz="2500" dirty="0"/>
              <a:t>Whether the organization indicates any support for or opposition to the candidate (including candidate introductions and communications concerning the candidate’s attendance)?</a:t>
            </a:r>
          </a:p>
          <a:p>
            <a:endParaRPr lang="en-US" dirty="0"/>
          </a:p>
        </p:txBody>
      </p:sp>
    </p:spTree>
    <p:extLst>
      <p:ext uri="{BB962C8B-B14F-4D97-AF65-F5344CB8AC3E}">
        <p14:creationId xmlns:p14="http://schemas.microsoft.com/office/powerpoint/2010/main" val="55942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489186" y="1495777"/>
            <a:ext cx="11522193" cy="5108219"/>
          </a:xfrm>
        </p:spPr>
        <p:txBody>
          <a:bodyPr>
            <a:normAutofit/>
          </a:bodyPr>
          <a:lstStyle/>
          <a:p>
            <a:r>
              <a:rPr lang="en-US" sz="2400" b="1" dirty="0"/>
              <a:t>Example </a:t>
            </a:r>
          </a:p>
          <a:p>
            <a:pPr marL="349250" lvl="1" indent="0">
              <a:buNone/>
            </a:pPr>
            <a:r>
              <a:rPr lang="en-US" sz="2500" dirty="0"/>
              <a:t>At a §501(c)(3) organization’s event, which took place during the midterm congressional elections, President Brown, once again, invites all of the candidates running for office in District 10. During the event, a table soliciting campaign contributions for a specific candidate, is present, and the organization does not ask that it be removed. When other campaigns asked to set up a table soliciting donations, they are denied. President Brown makes no mention of any candidate’s qualifications in their introductions. Each candidate is given an equal opportunity to address the member’s questions on the issues in the election.</a:t>
            </a:r>
            <a:endParaRPr lang="en-US" dirty="0"/>
          </a:p>
          <a:p>
            <a:pPr lvl="1"/>
            <a:endParaRPr lang="en-US" dirty="0"/>
          </a:p>
        </p:txBody>
      </p:sp>
      <p:sp>
        <p:nvSpPr>
          <p:cNvPr id="6" name="Text Placeholder 3"/>
          <p:cNvSpPr>
            <a:spLocks noGrp="1"/>
          </p:cNvSpPr>
          <p:nvPr>
            <p:ph type="body" sz="half" idx="2"/>
          </p:nvPr>
        </p:nvSpPr>
        <p:spPr>
          <a:xfrm>
            <a:off x="793978" y="225777"/>
            <a:ext cx="10795947" cy="1270000"/>
          </a:xfrm>
        </p:spPr>
        <p:txBody>
          <a:bodyPr>
            <a:normAutofit/>
          </a:bodyPr>
          <a:lstStyle/>
          <a:p>
            <a:r>
              <a:rPr lang="en-US" sz="2800" dirty="0"/>
              <a:t>Whether the organization is engaged in any political fundraising?</a:t>
            </a:r>
          </a:p>
          <a:p>
            <a:endParaRPr lang="en-US" dirty="0"/>
          </a:p>
        </p:txBody>
      </p:sp>
    </p:spTree>
    <p:extLst>
      <p:ext uri="{BB962C8B-B14F-4D97-AF65-F5344CB8AC3E}">
        <p14:creationId xmlns:p14="http://schemas.microsoft.com/office/powerpoint/2010/main" val="1864159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58" y="366889"/>
            <a:ext cx="11213629" cy="1312334"/>
          </a:xfrm>
        </p:spPr>
        <p:txBody>
          <a:bodyPr>
            <a:normAutofit fontScale="90000"/>
          </a:bodyPr>
          <a:lstStyle/>
          <a:p>
            <a:pPr algn="ctr"/>
            <a:r>
              <a:rPr lang="en-US" sz="3200" u="sng" dirty="0"/>
              <a:t>Unofficial Capacity:</a:t>
            </a:r>
            <a:r>
              <a:rPr lang="en-US" sz="3200" dirty="0"/>
              <a:t>                  </a:t>
            </a:r>
            <a:br>
              <a:rPr lang="en-US" sz="3200" dirty="0"/>
            </a:br>
            <a:r>
              <a:rPr lang="en-US" sz="3200" dirty="0"/>
              <a:t> The Factors Considered</a:t>
            </a:r>
            <a:br>
              <a:rPr lang="en-US" sz="5400" dirty="0"/>
            </a:br>
            <a:r>
              <a:rPr lang="en-US" sz="5000" dirty="0"/>
              <a:t> </a:t>
            </a:r>
          </a:p>
        </p:txBody>
      </p:sp>
      <p:sp>
        <p:nvSpPr>
          <p:cNvPr id="3" name="Content Placeholder 2"/>
          <p:cNvSpPr>
            <a:spLocks noGrp="1"/>
          </p:cNvSpPr>
          <p:nvPr>
            <p:ph idx="1"/>
          </p:nvPr>
        </p:nvSpPr>
        <p:spPr>
          <a:xfrm>
            <a:off x="602059" y="1058333"/>
            <a:ext cx="11213628" cy="5263446"/>
          </a:xfrm>
        </p:spPr>
        <p:txBody>
          <a:bodyPr>
            <a:normAutofit fontScale="55000" lnSpcReduction="20000"/>
          </a:bodyPr>
          <a:lstStyle/>
          <a:p>
            <a:pPr marL="0" indent="0">
              <a:buNone/>
            </a:pPr>
            <a:r>
              <a:rPr lang="en-US" sz="6000" dirty="0">
                <a:sym typeface="Wingdings"/>
              </a:rPr>
              <a:t>    </a:t>
            </a:r>
            <a:r>
              <a:rPr lang="en-US" sz="4300" b="1" dirty="0">
                <a:solidFill>
                  <a:srgbClr val="800000"/>
                </a:solidFill>
                <a:sym typeface="Wingdings"/>
              </a:rPr>
              <a:t>*From the R</a:t>
            </a:r>
            <a:r>
              <a:rPr lang="en-US" sz="4300" b="1" dirty="0">
                <a:solidFill>
                  <a:srgbClr val="800000"/>
                </a:solidFill>
              </a:rPr>
              <a:t>evenue Ruling 2007-41</a:t>
            </a:r>
            <a:endParaRPr lang="en-US" sz="4300" dirty="0"/>
          </a:p>
          <a:p>
            <a:pPr marL="914400" indent="-914400">
              <a:buFont typeface="+mj-lt"/>
              <a:buAutoNum type="arabicPeriod"/>
            </a:pPr>
            <a:r>
              <a:rPr lang="en-US" sz="5000" dirty="0"/>
              <a:t>Whether the individual is chosen to speak solely for reasons other than candidacy for public office;</a:t>
            </a:r>
          </a:p>
          <a:p>
            <a:pPr marL="914400" indent="-914400">
              <a:buFont typeface="+mj-lt"/>
              <a:buAutoNum type="arabicPeriod"/>
            </a:pPr>
            <a:r>
              <a:rPr lang="en-US" sz="5000" dirty="0"/>
              <a:t>Whether the individual speaks only in non-candidate capacity;</a:t>
            </a:r>
          </a:p>
          <a:p>
            <a:pPr marL="914400" indent="-914400">
              <a:buFont typeface="+mj-lt"/>
              <a:buAutoNum type="arabicPeriod"/>
            </a:pPr>
            <a:r>
              <a:rPr lang="en-US" sz="5000" dirty="0"/>
              <a:t>Whether either the individuals or any representative of the organization make any mention of his or her candidacy or the election;</a:t>
            </a:r>
          </a:p>
          <a:p>
            <a:pPr marL="914400" indent="-914400">
              <a:buFont typeface="+mj-lt"/>
              <a:buAutoNum type="arabicPeriod"/>
            </a:pPr>
            <a:r>
              <a:rPr lang="en-US" sz="5000" dirty="0"/>
              <a:t>Whether the organization maintains a nonpartisan atmosphere on the premises or at the event where the candidate is present; and</a:t>
            </a:r>
          </a:p>
          <a:p>
            <a:pPr marL="914400" indent="-914400">
              <a:buFont typeface="+mj-lt"/>
              <a:buAutoNum type="arabicPeriod"/>
            </a:pPr>
            <a:r>
              <a:rPr lang="en-US" sz="5000" dirty="0"/>
              <a:t>Whether the organization clearly indicates the capacity in which the candidate is appearing and should not mention the individual’s political candidacy or the upcoming election in the communications announcing the candidate’s attendance at the event.</a:t>
            </a:r>
          </a:p>
        </p:txBody>
      </p:sp>
    </p:spTree>
    <p:extLst>
      <p:ext uri="{BB962C8B-B14F-4D97-AF65-F5344CB8AC3E}">
        <p14:creationId xmlns:p14="http://schemas.microsoft.com/office/powerpoint/2010/main" val="1527333917"/>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1474</Words>
  <Application>Microsoft Macintosh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Calisto MT</vt:lpstr>
      <vt:lpstr>Times New Roman</vt:lpstr>
      <vt:lpstr>Wingdings</vt:lpstr>
      <vt:lpstr>Office Theme</vt:lpstr>
      <vt:lpstr>Module 16</vt:lpstr>
      <vt:lpstr>Electioneering:  Candidate Appearances </vt:lpstr>
      <vt:lpstr>Candidate Appearances</vt:lpstr>
      <vt:lpstr>Official vs. Unofficial Capacity</vt:lpstr>
      <vt:lpstr>    Official Capacity:                    The Following Factors Are Considered by the IRS When Determining if an Individual has Appeared in their Official Capacity </vt:lpstr>
      <vt:lpstr>PowerPoint Presentation</vt:lpstr>
      <vt:lpstr>PowerPoint Presentation</vt:lpstr>
      <vt:lpstr>PowerPoint Presentation</vt:lpstr>
      <vt:lpstr>Unofficial Capacity:                    The Factors Considered  </vt:lpstr>
      <vt:lpstr>PowerPoint Presentation</vt:lpstr>
      <vt:lpstr>PowerPoint Presentation</vt:lpstr>
      <vt:lpstr>PowerPoint Presentation</vt:lpstr>
      <vt:lpstr>Permissible Candidate Appearances</vt:lpstr>
      <vt:lpstr>Impermissible Candidate Appearances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2020-03-04T13:05:08Z</dcterms:modified>
</cp:coreProperties>
</file>