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8"/>
  </p:notesMasterIdLst>
  <p:sldIdLst>
    <p:sldId id="408" r:id="rId2"/>
    <p:sldId id="409" r:id="rId3"/>
    <p:sldId id="410" r:id="rId4"/>
    <p:sldId id="411" r:id="rId5"/>
    <p:sldId id="412" r:id="rId6"/>
    <p:sldId id="413" r:id="rId7"/>
    <p:sldId id="414" r:id="rId8"/>
    <p:sldId id="415" r:id="rId9"/>
    <p:sldId id="416" r:id="rId10"/>
    <p:sldId id="417" r:id="rId11"/>
    <p:sldId id="418" r:id="rId12"/>
    <p:sldId id="419" r:id="rId13"/>
    <p:sldId id="420" r:id="rId14"/>
    <p:sldId id="421" r:id="rId15"/>
    <p:sldId id="422" r:id="rId16"/>
    <p:sldId id="42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15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52683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86304"/>
            <a:ext cx="11017956" cy="1143000"/>
          </a:xfrm>
        </p:spPr>
        <p:txBody>
          <a:bodyPr>
            <a:normAutofit fontScale="90000"/>
          </a:bodyPr>
          <a:lstStyle/>
          <a:p>
            <a:r>
              <a:rPr lang="en-US" dirty="0"/>
              <a:t>Examples of Permissible and Impermissible Voter Education Activities </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058518842"/>
              </p:ext>
            </p:extLst>
          </p:nvPr>
        </p:nvGraphicFramePr>
        <p:xfrm>
          <a:off x="1176644" y="3012760"/>
          <a:ext cx="10217152" cy="2291080"/>
        </p:xfrm>
        <a:graphic>
          <a:graphicData uri="http://schemas.openxmlformats.org/drawingml/2006/table">
            <a:tbl>
              <a:tblPr firstRow="1" bandRow="1">
                <a:tableStyleId>{0505E3EF-67EA-436B-97B2-0124C06EBD24}</a:tableStyleId>
              </a:tblPr>
              <a:tblGrid>
                <a:gridCol w="5108576">
                  <a:extLst>
                    <a:ext uri="{9D8B030D-6E8A-4147-A177-3AD203B41FA5}">
                      <a16:colId xmlns:a16="http://schemas.microsoft.com/office/drawing/2014/main" val="20000"/>
                    </a:ext>
                  </a:extLst>
                </a:gridCol>
                <a:gridCol w="5108576">
                  <a:extLst>
                    <a:ext uri="{9D8B030D-6E8A-4147-A177-3AD203B41FA5}">
                      <a16:colId xmlns:a16="http://schemas.microsoft.com/office/drawing/2014/main" val="20001"/>
                    </a:ext>
                  </a:extLst>
                </a:gridCol>
              </a:tblGrid>
              <a:tr h="370840">
                <a:tc>
                  <a:txBody>
                    <a:bodyPr/>
                    <a:lstStyle/>
                    <a:p>
                      <a:r>
                        <a:rPr lang="en-US" dirty="0"/>
                        <a:t>Permissible </a:t>
                      </a:r>
                    </a:p>
                  </a:txBody>
                  <a:tcPr marL="121920" marR="121920"/>
                </a:tc>
                <a:tc>
                  <a:txBody>
                    <a:bodyPr/>
                    <a:lstStyle/>
                    <a:p>
                      <a:r>
                        <a:rPr lang="en-US" dirty="0"/>
                        <a:t>Impermissible </a:t>
                      </a:r>
                    </a:p>
                  </a:txBody>
                  <a:tcPr marL="121920" marR="121920"/>
                </a:tc>
                <a:extLst>
                  <a:ext uri="{0D108BD9-81ED-4DB2-BD59-A6C34878D82A}">
                    <a16:rowId xmlns:a16="http://schemas.microsoft.com/office/drawing/2014/main" val="10000"/>
                  </a:ext>
                </a:extLst>
              </a:tr>
              <a:tr h="370840">
                <a:tc>
                  <a:txBody>
                    <a:bodyPr/>
                    <a:lstStyle/>
                    <a:p>
                      <a:r>
                        <a:rPr lang="en-US" dirty="0"/>
                        <a:t>Registering anyone, regardless of</a:t>
                      </a:r>
                      <a:r>
                        <a:rPr lang="en-US" baseline="0" dirty="0"/>
                        <a:t> their party affiliation, to vote. </a:t>
                      </a:r>
                      <a:endParaRPr lang="en-US" dirty="0"/>
                    </a:p>
                  </a:txBody>
                  <a:tcPr marL="121920" marR="121920"/>
                </a:tc>
                <a:tc>
                  <a:txBody>
                    <a:bodyPr/>
                    <a:lstStyle/>
                    <a:p>
                      <a:r>
                        <a:rPr lang="en-US" dirty="0"/>
                        <a:t>Registering only Democrats to vote.</a:t>
                      </a:r>
                      <a:r>
                        <a:rPr lang="en-US" baseline="0" dirty="0"/>
                        <a:t> </a:t>
                      </a:r>
                      <a:endParaRPr lang="en-US" dirty="0"/>
                    </a:p>
                  </a:txBody>
                  <a:tcPr marL="121920" marR="121920"/>
                </a:tc>
                <a:extLst>
                  <a:ext uri="{0D108BD9-81ED-4DB2-BD59-A6C34878D82A}">
                    <a16:rowId xmlns:a16="http://schemas.microsoft.com/office/drawing/2014/main" val="10001"/>
                  </a:ext>
                </a:extLst>
              </a:tr>
              <a:tr h="370840">
                <a:tc>
                  <a:txBody>
                    <a:bodyPr/>
                    <a:lstStyle/>
                    <a:p>
                      <a:r>
                        <a:rPr lang="en-US" dirty="0"/>
                        <a:t>Sending voter guides in the mail</a:t>
                      </a:r>
                      <a:r>
                        <a:rPr lang="en-US" baseline="0" dirty="0"/>
                        <a:t> in an unbiased manner. </a:t>
                      </a:r>
                      <a:endParaRPr lang="en-US" dirty="0"/>
                    </a:p>
                  </a:txBody>
                  <a:tcPr marL="121920" marR="121920"/>
                </a:tc>
                <a:tc>
                  <a:txBody>
                    <a:bodyPr/>
                    <a:lstStyle/>
                    <a:p>
                      <a:r>
                        <a:rPr lang="en-US" dirty="0"/>
                        <a:t>Only</a:t>
                      </a:r>
                      <a:r>
                        <a:rPr lang="en-US" baseline="0" dirty="0"/>
                        <a:t> s</a:t>
                      </a:r>
                      <a:r>
                        <a:rPr lang="en-US" dirty="0"/>
                        <a:t>ending voter guides</a:t>
                      </a:r>
                      <a:r>
                        <a:rPr lang="en-US" baseline="0" dirty="0"/>
                        <a:t> by mail to registered Republicans. </a:t>
                      </a:r>
                      <a:endParaRPr lang="en-US" dirty="0"/>
                    </a:p>
                  </a:txBody>
                  <a:tcPr marL="121920" marR="121920"/>
                </a:tc>
                <a:extLst>
                  <a:ext uri="{0D108BD9-81ED-4DB2-BD59-A6C34878D82A}">
                    <a16:rowId xmlns:a16="http://schemas.microsoft.com/office/drawing/2014/main" val="10002"/>
                  </a:ext>
                </a:extLst>
              </a:tr>
              <a:tr h="370840">
                <a:tc>
                  <a:txBody>
                    <a:bodyPr/>
                    <a:lstStyle/>
                    <a:p>
                      <a:r>
                        <a:rPr lang="en-US" dirty="0"/>
                        <a:t>Sending voter guides that have</a:t>
                      </a:r>
                      <a:r>
                        <a:rPr lang="en-US" baseline="0" dirty="0"/>
                        <a:t> all candidates listed and depicted equally. </a:t>
                      </a:r>
                      <a:endParaRPr lang="en-US" dirty="0"/>
                    </a:p>
                  </a:txBody>
                  <a:tcPr marL="121920" marR="121920"/>
                </a:tc>
                <a:tc>
                  <a:txBody>
                    <a:bodyPr/>
                    <a:lstStyle/>
                    <a:p>
                      <a:r>
                        <a:rPr lang="en-US" dirty="0"/>
                        <a:t>Sending voter guides that appear</a:t>
                      </a:r>
                      <a:r>
                        <a:rPr lang="en-US" baseline="0" dirty="0"/>
                        <a:t> to favor or oppose one candidate. </a:t>
                      </a:r>
                      <a:endParaRPr lang="en-US" dirty="0"/>
                    </a:p>
                  </a:txBody>
                  <a:tcPr marL="121920" marR="12192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21571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45141"/>
            <a:ext cx="11168475" cy="1475192"/>
          </a:xfrm>
        </p:spPr>
        <p:txBody>
          <a:bodyPr>
            <a:normAutofit/>
          </a:bodyPr>
          <a:lstStyle/>
          <a:p>
            <a:r>
              <a:rPr lang="en-US" dirty="0"/>
              <a:t>Individual Activities By Organization Leaders</a:t>
            </a:r>
            <a:br>
              <a:rPr lang="en-US" dirty="0"/>
            </a:br>
            <a:endParaRPr lang="en-US" dirty="0"/>
          </a:p>
        </p:txBody>
      </p:sp>
      <p:sp>
        <p:nvSpPr>
          <p:cNvPr id="3" name="Content Placeholder 2"/>
          <p:cNvSpPr>
            <a:spLocks noGrp="1"/>
          </p:cNvSpPr>
          <p:nvPr>
            <p:ph idx="1"/>
          </p:nvPr>
        </p:nvSpPr>
        <p:spPr/>
        <p:txBody>
          <a:bodyPr>
            <a:normAutofit/>
          </a:bodyPr>
          <a:lstStyle/>
          <a:p>
            <a:r>
              <a:rPr lang="en-US" dirty="0"/>
              <a:t>Leaders of organizations are permitted to speak on their own behalf as individuals and are not prohibited from speaking about important issues of public policy. </a:t>
            </a:r>
          </a:p>
          <a:p>
            <a:r>
              <a:rPr lang="en-US" dirty="0"/>
              <a:t>Leaders are not permitted to make partisan comments while acting in their official capacity, or through official publications offered by the organization, or at official functions hosted or sponsored by the organization. </a:t>
            </a:r>
          </a:p>
        </p:txBody>
      </p:sp>
    </p:spTree>
    <p:extLst>
      <p:ext uri="{BB962C8B-B14F-4D97-AF65-F5344CB8AC3E}">
        <p14:creationId xmlns:p14="http://schemas.microsoft.com/office/powerpoint/2010/main" val="996445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Permissible Activities for Individuals</a:t>
            </a:r>
          </a:p>
        </p:txBody>
      </p:sp>
      <p:sp>
        <p:nvSpPr>
          <p:cNvPr id="3" name="Content Placeholder 2"/>
          <p:cNvSpPr>
            <a:spLocks noGrp="1"/>
          </p:cNvSpPr>
          <p:nvPr>
            <p:ph idx="1"/>
          </p:nvPr>
        </p:nvSpPr>
        <p:spPr/>
        <p:txBody>
          <a:bodyPr>
            <a:normAutofit/>
          </a:bodyPr>
          <a:lstStyle/>
          <a:p>
            <a:pPr fontAlgn="base"/>
            <a:r>
              <a:rPr lang="en-US" dirty="0"/>
              <a:t>Volunteering your own personal time for a candidate of your choice</a:t>
            </a:r>
          </a:p>
          <a:p>
            <a:pPr lvl="1" fontAlgn="base"/>
            <a:r>
              <a:rPr lang="en-US" dirty="0"/>
              <a:t>Be certain to clarify that any such political activities are undertaken in a personal capacity and are not affiliated with the beliefs or mission of the tax-exempt organization. </a:t>
            </a:r>
          </a:p>
          <a:p>
            <a:pPr fontAlgn="base"/>
            <a:r>
              <a:rPr lang="en-US" dirty="0"/>
              <a:t>Making personal contributions to candidates from personal accounts not affiliated with the organization  </a:t>
            </a:r>
          </a:p>
          <a:p>
            <a:pPr lvl="1" fontAlgn="base"/>
            <a:r>
              <a:rPr lang="en-US" dirty="0"/>
              <a:t>Be certain that contributions are made to candidates using a personal account that is </a:t>
            </a:r>
            <a:r>
              <a:rPr lang="en-US" b="1" dirty="0"/>
              <a:t>NOT</a:t>
            </a:r>
            <a:r>
              <a:rPr lang="en-US" dirty="0"/>
              <a:t> affiliated with the tax-exempt organization. </a:t>
            </a:r>
          </a:p>
          <a:p>
            <a:endParaRPr lang="en-US" dirty="0"/>
          </a:p>
        </p:txBody>
      </p:sp>
    </p:spTree>
    <p:extLst>
      <p:ext uri="{BB962C8B-B14F-4D97-AF65-F5344CB8AC3E}">
        <p14:creationId xmlns:p14="http://schemas.microsoft.com/office/powerpoint/2010/main" val="1686901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518" y="804333"/>
            <a:ext cx="10923881" cy="994252"/>
          </a:xfrm>
        </p:spPr>
        <p:txBody>
          <a:bodyPr>
            <a:normAutofit fontScale="90000"/>
          </a:bodyPr>
          <a:lstStyle/>
          <a:p>
            <a:r>
              <a:rPr lang="en-US" dirty="0"/>
              <a:t>Impermissible Activities for Individuals </a:t>
            </a:r>
            <a:br>
              <a:rPr lang="en-US" dirty="0"/>
            </a:br>
            <a:endParaRPr lang="en-US" dirty="0"/>
          </a:p>
        </p:txBody>
      </p:sp>
      <p:sp>
        <p:nvSpPr>
          <p:cNvPr id="3" name="Content Placeholder 2"/>
          <p:cNvSpPr>
            <a:spLocks noGrp="1"/>
          </p:cNvSpPr>
          <p:nvPr>
            <p:ph idx="1"/>
          </p:nvPr>
        </p:nvSpPr>
        <p:spPr/>
        <p:txBody>
          <a:bodyPr/>
          <a:lstStyle/>
          <a:p>
            <a:pPr fontAlgn="base"/>
            <a:r>
              <a:rPr lang="en-US" dirty="0"/>
              <a:t>Using a § 501(c)(3) organization’s resources to assist candidates. </a:t>
            </a:r>
          </a:p>
          <a:p>
            <a:pPr fontAlgn="base"/>
            <a:r>
              <a:rPr lang="en-US" dirty="0"/>
              <a:t>Displaying support for candidates while working in an official capacity for the tax-exempt organization. </a:t>
            </a:r>
          </a:p>
          <a:p>
            <a:pPr fontAlgn="base"/>
            <a:r>
              <a:rPr lang="en-US" dirty="0"/>
              <a:t>Creating the appearance that the organization supports an individual representative of the organization's personal political activities. </a:t>
            </a:r>
          </a:p>
          <a:p>
            <a:pPr marL="0" indent="0">
              <a:buNone/>
            </a:pPr>
            <a:endParaRPr lang="en-US" dirty="0"/>
          </a:p>
        </p:txBody>
      </p:sp>
    </p:spTree>
    <p:extLst>
      <p:ext uri="{BB962C8B-B14F-4D97-AF65-F5344CB8AC3E}">
        <p14:creationId xmlns:p14="http://schemas.microsoft.com/office/powerpoint/2010/main" val="3596700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Coalition and Partnership Activities </a:t>
            </a:r>
          </a:p>
        </p:txBody>
      </p:sp>
      <p:sp>
        <p:nvSpPr>
          <p:cNvPr id="3" name="Content Placeholder 2"/>
          <p:cNvSpPr>
            <a:spLocks noGrp="1"/>
          </p:cNvSpPr>
          <p:nvPr>
            <p:ph idx="1"/>
          </p:nvPr>
        </p:nvSpPr>
        <p:spPr/>
        <p:txBody>
          <a:bodyPr>
            <a:normAutofit/>
          </a:bodyPr>
          <a:lstStyle/>
          <a:p>
            <a:pPr fontAlgn="base"/>
            <a:r>
              <a:rPr lang="en-US" dirty="0"/>
              <a:t>A §501(c)(3) organization may join a coalition comprised of (c)(3)s and (c)(4)s for any purpose consistent with its exempt status, such as conducting research or preparing and publicizing materials on a current issue</a:t>
            </a:r>
          </a:p>
          <a:p>
            <a:pPr fontAlgn="base"/>
            <a:r>
              <a:rPr lang="en-US" dirty="0"/>
              <a:t>It may not engage in activities that would otherwise be impermissible</a:t>
            </a:r>
          </a:p>
          <a:p>
            <a:pPr fontAlgn="base"/>
            <a:endParaRPr lang="en-US" dirty="0"/>
          </a:p>
        </p:txBody>
      </p:sp>
    </p:spTree>
    <p:extLst>
      <p:ext uri="{BB962C8B-B14F-4D97-AF65-F5344CB8AC3E}">
        <p14:creationId xmlns:p14="http://schemas.microsoft.com/office/powerpoint/2010/main" val="1405061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Safeguards </a:t>
            </a:r>
          </a:p>
        </p:txBody>
      </p:sp>
      <p:sp>
        <p:nvSpPr>
          <p:cNvPr id="3" name="Content Placeholder 2"/>
          <p:cNvSpPr>
            <a:spLocks noGrp="1"/>
          </p:cNvSpPr>
          <p:nvPr>
            <p:ph idx="1"/>
          </p:nvPr>
        </p:nvSpPr>
        <p:spPr/>
        <p:txBody>
          <a:bodyPr>
            <a:normAutofit/>
          </a:bodyPr>
          <a:lstStyle/>
          <a:p>
            <a:pPr lvl="0"/>
            <a:r>
              <a:rPr lang="en-US" sz="2400" dirty="0"/>
              <a:t>Maintain power over meetings with coalition members</a:t>
            </a:r>
          </a:p>
          <a:p>
            <a:pPr lvl="0"/>
            <a:r>
              <a:rPr lang="en-US" sz="2400" dirty="0"/>
              <a:t>Where meetings include members with varying tax statuses, circulate agendas in advance and obey the agendas, and permit members to exit when the meeting content shifts to materials that are inappropriate per the respective tax-exempt organization’s limitations.  </a:t>
            </a:r>
          </a:p>
          <a:p>
            <a:pPr lvl="0"/>
            <a:r>
              <a:rPr lang="en-US" sz="2400" dirty="0"/>
              <a:t>Maintain control over the use of the coalition’s website </a:t>
            </a:r>
          </a:p>
          <a:p>
            <a:pPr lvl="1"/>
            <a:r>
              <a:rPr lang="en-US" dirty="0"/>
              <a:t>Create an agreement pertaining to the structure of website, what content may be displayed, and who will maintain the website.  </a:t>
            </a:r>
          </a:p>
          <a:p>
            <a:endParaRPr lang="en-US" dirty="0"/>
          </a:p>
        </p:txBody>
      </p:sp>
    </p:spTree>
    <p:extLst>
      <p:ext uri="{BB962C8B-B14F-4D97-AF65-F5344CB8AC3E}">
        <p14:creationId xmlns:p14="http://schemas.microsoft.com/office/powerpoint/2010/main" val="3597850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5663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99" y="2451184"/>
            <a:ext cx="10970684" cy="1927225"/>
          </a:xfrm>
        </p:spPr>
        <p:txBody>
          <a:bodyPr>
            <a:normAutofit/>
          </a:bodyPr>
          <a:lstStyle/>
          <a:p>
            <a:r>
              <a:rPr lang="en-US" dirty="0"/>
              <a:t>  </a:t>
            </a:r>
            <a:r>
              <a:rPr lang="en-US" u="sng" dirty="0"/>
              <a:t>Electioneering</a:t>
            </a:r>
            <a:r>
              <a:rPr lang="en-US" dirty="0"/>
              <a:t>: </a:t>
            </a:r>
            <a:br>
              <a:rPr lang="en-US" dirty="0"/>
            </a:br>
            <a:r>
              <a:rPr lang="en-US" sz="5000" dirty="0"/>
              <a:t>Defining Campaign Intervention </a:t>
            </a:r>
          </a:p>
        </p:txBody>
      </p:sp>
    </p:spTree>
    <p:extLst>
      <p:ext uri="{BB962C8B-B14F-4D97-AF65-F5344CB8AC3E}">
        <p14:creationId xmlns:p14="http://schemas.microsoft.com/office/powerpoint/2010/main" val="41540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Electioneering?</a:t>
            </a:r>
          </a:p>
        </p:txBody>
      </p:sp>
      <p:sp>
        <p:nvSpPr>
          <p:cNvPr id="3" name="Content Placeholder 2"/>
          <p:cNvSpPr>
            <a:spLocks noGrp="1"/>
          </p:cNvSpPr>
          <p:nvPr>
            <p:ph idx="1"/>
          </p:nvPr>
        </p:nvSpPr>
        <p:spPr/>
        <p:txBody>
          <a:bodyPr>
            <a:normAutofit/>
          </a:bodyPr>
          <a:lstStyle/>
          <a:p>
            <a:r>
              <a:rPr lang="en-US" dirty="0"/>
              <a:t>Electioneering is the participation or intervention “in any political campaign on behalf of (or in opposition to) any candidate for public office.” </a:t>
            </a:r>
          </a:p>
          <a:p>
            <a:r>
              <a:rPr lang="en-US" dirty="0"/>
              <a:t>Participation or intervention may take place through multiple mediums, such as:</a:t>
            </a:r>
          </a:p>
          <a:p>
            <a:pPr lvl="1"/>
            <a:r>
              <a:rPr lang="en-US" dirty="0"/>
              <a:t>Official statements</a:t>
            </a:r>
          </a:p>
          <a:p>
            <a:pPr lvl="2"/>
            <a:r>
              <a:rPr lang="en-US" dirty="0"/>
              <a:t>Either spoken or written/published</a:t>
            </a:r>
          </a:p>
          <a:p>
            <a:pPr lvl="1"/>
            <a:r>
              <a:rPr lang="en-US" dirty="0"/>
              <a:t>Web content</a:t>
            </a:r>
          </a:p>
          <a:p>
            <a:pPr lvl="2"/>
            <a:r>
              <a:rPr lang="en-US" dirty="0"/>
              <a:t>Whether self-developed or 3</a:t>
            </a:r>
            <a:r>
              <a:rPr lang="en-US" baseline="30000" dirty="0"/>
              <a:t>rd</a:t>
            </a:r>
            <a:r>
              <a:rPr lang="en-US" dirty="0"/>
              <a:t> party sourced</a:t>
            </a:r>
          </a:p>
          <a:p>
            <a:pPr lvl="1"/>
            <a:endParaRPr lang="en-US" dirty="0"/>
          </a:p>
        </p:txBody>
      </p:sp>
    </p:spTree>
    <p:extLst>
      <p:ext uri="{BB962C8B-B14F-4D97-AF65-F5344CB8AC3E}">
        <p14:creationId xmlns:p14="http://schemas.microsoft.com/office/powerpoint/2010/main" val="390059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0969"/>
            <a:ext cx="10972800" cy="1143000"/>
          </a:xfrm>
        </p:spPr>
        <p:txBody>
          <a:bodyPr>
            <a:normAutofit fontScale="90000"/>
          </a:bodyPr>
          <a:lstStyle/>
          <a:p>
            <a:r>
              <a:rPr lang="en-US" sz="4000" dirty="0"/>
              <a:t>How are § 501(c)(3) Organizations Affected by the Limits on Electioneering?</a:t>
            </a:r>
          </a:p>
        </p:txBody>
      </p:sp>
      <p:sp>
        <p:nvSpPr>
          <p:cNvPr id="3" name="Content Placeholder 2"/>
          <p:cNvSpPr>
            <a:spLocks noGrp="1"/>
          </p:cNvSpPr>
          <p:nvPr>
            <p:ph idx="1"/>
          </p:nvPr>
        </p:nvSpPr>
        <p:spPr/>
        <p:txBody>
          <a:bodyPr/>
          <a:lstStyle/>
          <a:p>
            <a:r>
              <a:rPr lang="en-US" dirty="0"/>
              <a:t>Organizations, which receive </a:t>
            </a:r>
            <a:r>
              <a:rPr lang="en-US" i="1" dirty="0"/>
              <a:t>tax-deductible donations</a:t>
            </a:r>
            <a:r>
              <a:rPr lang="en-US" dirty="0"/>
              <a:t>, are prohibited from engaging in political campaign intervention or other enumerated electioneering related activities. If an organization engages in impermissible electioneering, </a:t>
            </a:r>
            <a:r>
              <a:rPr lang="en-US" b="1" i="1" u="sng" dirty="0"/>
              <a:t>it risks losing its tax-exempt status</a:t>
            </a:r>
            <a:r>
              <a:rPr lang="en-US" dirty="0"/>
              <a:t>. </a:t>
            </a:r>
          </a:p>
        </p:txBody>
      </p:sp>
    </p:spTree>
    <p:extLst>
      <p:ext uri="{BB962C8B-B14F-4D97-AF65-F5344CB8AC3E}">
        <p14:creationId xmlns:p14="http://schemas.microsoft.com/office/powerpoint/2010/main" val="3987314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Issue Advocacy vs. Campaign Intervention</a:t>
            </a:r>
          </a:p>
        </p:txBody>
      </p:sp>
      <p:sp>
        <p:nvSpPr>
          <p:cNvPr id="3" name="Content Placeholder 2"/>
          <p:cNvSpPr>
            <a:spLocks noGrp="1"/>
          </p:cNvSpPr>
          <p:nvPr>
            <p:ph idx="1"/>
          </p:nvPr>
        </p:nvSpPr>
        <p:spPr/>
        <p:txBody>
          <a:bodyPr>
            <a:normAutofit/>
          </a:bodyPr>
          <a:lstStyle/>
          <a:p>
            <a:r>
              <a:rPr lang="en-US" dirty="0"/>
              <a:t>Issue advocacy is the public support for or opposition to a particular cause or policy without a call to action on specific legislation (lobbying) or a candidate for elected office (political campaign intervention). </a:t>
            </a:r>
          </a:p>
          <a:p>
            <a:r>
              <a:rPr lang="en-US" dirty="0"/>
              <a:t> Campaign intervention is a prohibition against political campaign activity (defined as “supporting or opposing a candidate for public office”) and 501(c)(3) organizations are barred from engaging in activities that give rise to a campaign intervention. </a:t>
            </a:r>
          </a:p>
          <a:p>
            <a:endParaRPr lang="en-US" dirty="0"/>
          </a:p>
        </p:txBody>
      </p:sp>
    </p:spTree>
    <p:extLst>
      <p:ext uri="{BB962C8B-B14F-4D97-AF65-F5344CB8AC3E}">
        <p14:creationId xmlns:p14="http://schemas.microsoft.com/office/powerpoint/2010/main" val="47635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Issue Advocacy vs. Campaign Intervention</a:t>
            </a:r>
          </a:p>
        </p:txBody>
      </p:sp>
      <p:sp>
        <p:nvSpPr>
          <p:cNvPr id="3" name="Content Placeholder 2"/>
          <p:cNvSpPr>
            <a:spLocks noGrp="1"/>
          </p:cNvSpPr>
          <p:nvPr>
            <p:ph idx="1"/>
          </p:nvPr>
        </p:nvSpPr>
        <p:spPr/>
        <p:txBody>
          <a:bodyPr>
            <a:normAutofit/>
          </a:bodyPr>
          <a:lstStyle/>
          <a:p>
            <a:r>
              <a:rPr lang="en-US" dirty="0"/>
              <a:t>Issue advocacy differs from campaign intervention in that issue advocacy pertains to supporting or opposing legislative activities, which charitable nonprofits ARE permitted to engage in. § 501(c)(3) organizations may take positions on public policy issues including issues that divide candidates in an election for public office but </a:t>
            </a:r>
            <a:r>
              <a:rPr lang="en-US" b="1" dirty="0"/>
              <a:t>MUST AVOID</a:t>
            </a:r>
            <a:r>
              <a:rPr lang="en-US" dirty="0"/>
              <a:t> any issue advocacy that functions as a political campaign intervention by appearing to intervene on behalf of or in opposition to a particular candidate. </a:t>
            </a:r>
          </a:p>
        </p:txBody>
      </p:sp>
    </p:spTree>
    <p:extLst>
      <p:ext uri="{BB962C8B-B14F-4D97-AF65-F5344CB8AC3E}">
        <p14:creationId xmlns:p14="http://schemas.microsoft.com/office/powerpoint/2010/main" val="3042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How does the IRS determine when a § 501(c)(3) has engaged in Campaign Intervention?</a:t>
            </a:r>
          </a:p>
        </p:txBody>
      </p:sp>
      <p:sp>
        <p:nvSpPr>
          <p:cNvPr id="3" name="Content Placeholder 2"/>
          <p:cNvSpPr>
            <a:spLocks noGrp="1"/>
          </p:cNvSpPr>
          <p:nvPr>
            <p:ph idx="1"/>
          </p:nvPr>
        </p:nvSpPr>
        <p:spPr/>
        <p:txBody>
          <a:bodyPr/>
          <a:lstStyle/>
          <a:p>
            <a:endParaRPr lang="en-US" dirty="0"/>
          </a:p>
          <a:p>
            <a:r>
              <a:rPr lang="en-US" dirty="0"/>
              <a:t>The IRS looks to: </a:t>
            </a:r>
          </a:p>
          <a:p>
            <a:r>
              <a:rPr lang="en-US" dirty="0"/>
              <a:t>(1) The facts and circumstances of the activity; and </a:t>
            </a:r>
          </a:p>
          <a:p>
            <a:r>
              <a:rPr lang="en-US" dirty="0"/>
              <a:t>(2) Seven Factors </a:t>
            </a:r>
          </a:p>
        </p:txBody>
      </p:sp>
    </p:spTree>
    <p:extLst>
      <p:ext uri="{BB962C8B-B14F-4D97-AF65-F5344CB8AC3E}">
        <p14:creationId xmlns:p14="http://schemas.microsoft.com/office/powerpoint/2010/main" val="658552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Factors </a:t>
            </a:r>
          </a:p>
        </p:txBody>
      </p:sp>
      <p:sp>
        <p:nvSpPr>
          <p:cNvPr id="3" name="Content Placeholder 2"/>
          <p:cNvSpPr>
            <a:spLocks noGrp="1"/>
          </p:cNvSpPr>
          <p:nvPr>
            <p:ph idx="1"/>
          </p:nvPr>
        </p:nvSpPr>
        <p:spPr>
          <a:xfrm>
            <a:off x="640176" y="2596445"/>
            <a:ext cx="10942225" cy="3991152"/>
          </a:xfrm>
        </p:spPr>
        <p:txBody>
          <a:bodyPr>
            <a:normAutofit fontScale="77500" lnSpcReduction="20000"/>
          </a:bodyPr>
          <a:lstStyle/>
          <a:p>
            <a:pPr lvl="0"/>
            <a:r>
              <a:rPr lang="en-US" dirty="0"/>
              <a:t>Whether the statement identifies one or more candidates for a given public office;</a:t>
            </a:r>
          </a:p>
          <a:p>
            <a:pPr lvl="0"/>
            <a:r>
              <a:rPr lang="en-US" dirty="0"/>
              <a:t>Whether the statement expresses approval or disapproval for one or more candidates’ positions and/or actions;</a:t>
            </a:r>
          </a:p>
          <a:p>
            <a:pPr lvl="0"/>
            <a:r>
              <a:rPr lang="en-US" dirty="0"/>
              <a:t>Whether the statement is delivered </a:t>
            </a:r>
            <a:r>
              <a:rPr lang="en-US" b="1" dirty="0"/>
              <a:t>close in time to the election;</a:t>
            </a:r>
            <a:endParaRPr lang="en-US" dirty="0"/>
          </a:p>
          <a:p>
            <a:pPr lvl="0"/>
            <a:r>
              <a:rPr lang="en-US" dirty="0"/>
              <a:t>Whether the statement makes reference to voting or an election;</a:t>
            </a:r>
          </a:p>
          <a:p>
            <a:pPr lvl="0"/>
            <a:r>
              <a:rPr lang="en-US" dirty="0"/>
              <a:t>Whether the issue addressed in the communication has been raised as an issue distinguishing candidates for a given office;</a:t>
            </a:r>
          </a:p>
          <a:p>
            <a:pPr lvl="0"/>
            <a:r>
              <a:rPr lang="en-US" dirty="0"/>
              <a:t>Whether the communication is part of an ongoing series of communications by the organization on the same issue that is made independent of the timing of any election; and </a:t>
            </a:r>
          </a:p>
          <a:p>
            <a:pPr lvl="0"/>
            <a:r>
              <a:rPr lang="en-US" dirty="0"/>
              <a:t>Whether the timing of the communication and the identification of the candidate are related to a non-electoral event such as a </a:t>
            </a:r>
            <a:r>
              <a:rPr lang="en-US" b="1" dirty="0"/>
              <a:t>scheduled vote on specific legislation</a:t>
            </a:r>
            <a:r>
              <a:rPr lang="en-US" dirty="0"/>
              <a:t> by an officeholder who also happens to be a candidate.</a:t>
            </a:r>
          </a:p>
          <a:p>
            <a:endParaRPr lang="en-US" dirty="0"/>
          </a:p>
        </p:txBody>
      </p:sp>
    </p:spTree>
    <p:extLst>
      <p:ext uri="{BB962C8B-B14F-4D97-AF65-F5344CB8AC3E}">
        <p14:creationId xmlns:p14="http://schemas.microsoft.com/office/powerpoint/2010/main" val="396735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Voter Education</a:t>
            </a:r>
          </a:p>
        </p:txBody>
      </p:sp>
      <p:sp>
        <p:nvSpPr>
          <p:cNvPr id="3" name="Content Placeholder 2"/>
          <p:cNvSpPr>
            <a:spLocks noGrp="1"/>
          </p:cNvSpPr>
          <p:nvPr>
            <p:ph idx="1"/>
          </p:nvPr>
        </p:nvSpPr>
        <p:spPr/>
        <p:txBody>
          <a:bodyPr/>
          <a:lstStyle/>
          <a:p>
            <a:r>
              <a:rPr lang="en-US" dirty="0"/>
              <a:t>§ 501(c)(3) organizations are permitted to conduct certain voter education activities so long as such conduct is carried out in a non-partisan manner </a:t>
            </a:r>
          </a:p>
          <a:p>
            <a:r>
              <a:rPr lang="en-US" dirty="0"/>
              <a:t>Examples: Candidate Forums, Voter Guides, Get Out The Vote Events </a:t>
            </a:r>
          </a:p>
        </p:txBody>
      </p:sp>
    </p:spTree>
    <p:extLst>
      <p:ext uri="{BB962C8B-B14F-4D97-AF65-F5344CB8AC3E}">
        <p14:creationId xmlns:p14="http://schemas.microsoft.com/office/powerpoint/2010/main" val="2040589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943</Words>
  <Application>Microsoft Macintosh PowerPoint</Application>
  <PresentationFormat>Widescreen</PresentationFormat>
  <Paragraphs>62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Module 15 </vt:lpstr>
      <vt:lpstr>  Electioneering:  Defining Campaign Intervention </vt:lpstr>
      <vt:lpstr>What is Electioneering?</vt:lpstr>
      <vt:lpstr>How are § 501(c)(3) Organizations Affected by the Limits on Electioneering?</vt:lpstr>
      <vt:lpstr>Issue Advocacy vs. Campaign Intervention</vt:lpstr>
      <vt:lpstr>Issue Advocacy vs. Campaign Intervention</vt:lpstr>
      <vt:lpstr>How does the IRS determine when a § 501(c)(3) has engaged in Campaign Intervention?</vt:lpstr>
      <vt:lpstr>Seven Factors </vt:lpstr>
      <vt:lpstr>Voter Education</vt:lpstr>
      <vt:lpstr>Examples of Permissible and Impermissible Voter Education Activities </vt:lpstr>
      <vt:lpstr>Individual Activities By Organization Leaders </vt:lpstr>
      <vt:lpstr>Permissible Activities for Individuals</vt:lpstr>
      <vt:lpstr>Impermissible Activities for Individuals  </vt:lpstr>
      <vt:lpstr>Coalition and Partnership Activities </vt:lpstr>
      <vt:lpstr>Safeguards </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2020-03-04T13:04:26Z</dcterms:modified>
</cp:coreProperties>
</file>