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6"/>
  </p:notesMasterIdLst>
  <p:sldIdLst>
    <p:sldId id="394" r:id="rId2"/>
    <p:sldId id="395" r:id="rId3"/>
    <p:sldId id="396" r:id="rId4"/>
    <p:sldId id="397" r:id="rId5"/>
    <p:sldId id="398" r:id="rId6"/>
    <p:sldId id="399" r:id="rId7"/>
    <p:sldId id="400" r:id="rId8"/>
    <p:sldId id="401" r:id="rId9"/>
    <p:sldId id="402" r:id="rId10"/>
    <p:sldId id="403" r:id="rId11"/>
    <p:sldId id="404" r:id="rId12"/>
    <p:sldId id="405" r:id="rId13"/>
    <p:sldId id="406" r:id="rId14"/>
    <p:sldId id="40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14</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93999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Permissible Web Content</a:t>
            </a:r>
          </a:p>
        </p:txBody>
      </p:sp>
      <p:sp>
        <p:nvSpPr>
          <p:cNvPr id="4" name="Content Placeholder 3">
            <a:extLst>
              <a:ext uri="{FF2B5EF4-FFF2-40B4-BE49-F238E27FC236}">
                <a16:creationId xmlns:a16="http://schemas.microsoft.com/office/drawing/2014/main" id="{FFDD9B4E-A795-4F8A-9654-47BEE75B622C}"/>
              </a:ext>
            </a:extLst>
          </p:cNvPr>
          <p:cNvSpPr>
            <a:spLocks noGrp="1"/>
          </p:cNvSpPr>
          <p:nvPr>
            <p:ph idx="1"/>
          </p:nvPr>
        </p:nvSpPr>
        <p:spPr/>
        <p:txBody>
          <a:bodyPr>
            <a:normAutofit/>
          </a:bodyPr>
          <a:lstStyle/>
          <a:p>
            <a:r>
              <a:rPr lang="en-US" dirty="0"/>
              <a:t>A §501(c)(3) nonprofit entity is looking to spread awareness about the upcoming legislative session. To do so, they decide to put up a link which directs their website visitors to the current year’s state legislative calendar. On that calendar, is a scheduled discussion on the merits of stem cell research. The nonprofit entity happens to be in staunch support of such medical research’s legality, is this permissible?</a:t>
            </a:r>
          </a:p>
        </p:txBody>
      </p:sp>
    </p:spTree>
    <p:extLst>
      <p:ext uri="{BB962C8B-B14F-4D97-AF65-F5344CB8AC3E}">
        <p14:creationId xmlns:p14="http://schemas.microsoft.com/office/powerpoint/2010/main" val="545235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Impermissible Web Content</a:t>
            </a:r>
          </a:p>
        </p:txBody>
      </p:sp>
      <p:sp>
        <p:nvSpPr>
          <p:cNvPr id="3" name="Content Placeholder 2"/>
          <p:cNvSpPr>
            <a:spLocks noGrp="1"/>
          </p:cNvSpPr>
          <p:nvPr>
            <p:ph idx="1"/>
          </p:nvPr>
        </p:nvSpPr>
        <p:spPr/>
        <p:txBody>
          <a:bodyPr>
            <a:normAutofit/>
          </a:bodyPr>
          <a:lstStyle/>
          <a:p>
            <a:r>
              <a:rPr lang="en-US" dirty="0"/>
              <a:t>A § 501(c)(3) organization, XYZ, has a website that includes a tab labeled, “Political Action”. This tab has some text written by one of XYZ’s head members and it states the following:</a:t>
            </a:r>
          </a:p>
          <a:p>
            <a:pPr lvl="1" algn="just"/>
            <a:r>
              <a:rPr lang="en-US" dirty="0"/>
              <a:t>“It’s that time of year again, folks</a:t>
            </a:r>
            <a:r>
              <a:rPr lang="en-US" b="1" dirty="0"/>
              <a:t>. </a:t>
            </a:r>
            <a:r>
              <a:rPr lang="en-US" b="1" i="1" dirty="0"/>
              <a:t>We have one chance, and one chance only,</a:t>
            </a:r>
            <a:r>
              <a:rPr lang="en-US" i="1" dirty="0"/>
              <a:t> </a:t>
            </a:r>
            <a:r>
              <a:rPr lang="en-US" dirty="0"/>
              <a:t>to elect leaders who truly represent what we know is</a:t>
            </a:r>
            <a:r>
              <a:rPr lang="en-US" i="1" dirty="0"/>
              <a:t> </a:t>
            </a:r>
            <a:r>
              <a:rPr lang="en-US" b="1" i="1" dirty="0"/>
              <a:t>right</a:t>
            </a:r>
            <a:r>
              <a:rPr lang="en-US" i="1" dirty="0"/>
              <a:t> </a:t>
            </a:r>
            <a:r>
              <a:rPr lang="en-US" dirty="0"/>
              <a:t>in our hearts. Elect John Smith for Congress, only John knows what it will take to achieve XYZ’s mission.”</a:t>
            </a:r>
          </a:p>
          <a:p>
            <a:pPr lvl="1"/>
            <a:r>
              <a:rPr lang="en-US" dirty="0"/>
              <a:t>Is XYZ engaging in impermissible web electioneering? How so?</a:t>
            </a:r>
          </a:p>
        </p:txBody>
      </p:sp>
    </p:spTree>
    <p:extLst>
      <p:ext uri="{BB962C8B-B14F-4D97-AF65-F5344CB8AC3E}">
        <p14:creationId xmlns:p14="http://schemas.microsoft.com/office/powerpoint/2010/main" val="36686793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Impermissible Web Content</a:t>
            </a:r>
          </a:p>
        </p:txBody>
      </p:sp>
      <p:sp>
        <p:nvSpPr>
          <p:cNvPr id="5" name="Content Placeholder 4">
            <a:extLst>
              <a:ext uri="{FF2B5EF4-FFF2-40B4-BE49-F238E27FC236}">
                <a16:creationId xmlns:a16="http://schemas.microsoft.com/office/drawing/2014/main" id="{840F7B95-EED9-47A1-B760-558F0AF30F60}"/>
              </a:ext>
            </a:extLst>
          </p:cNvPr>
          <p:cNvSpPr>
            <a:spLocks noGrp="1"/>
          </p:cNvSpPr>
          <p:nvPr>
            <p:ph idx="1"/>
          </p:nvPr>
        </p:nvSpPr>
        <p:spPr/>
        <p:txBody>
          <a:bodyPr>
            <a:normAutofit/>
          </a:bodyPr>
          <a:lstStyle/>
          <a:p>
            <a:r>
              <a:rPr lang="en-US" dirty="0"/>
              <a:t>A small § 501(c)(3) organization, </a:t>
            </a:r>
            <a:r>
              <a:rPr lang="en-US" dirty="0" err="1"/>
              <a:t>GoodOrg</a:t>
            </a:r>
            <a:r>
              <a:rPr lang="en-US" dirty="0"/>
              <a:t>, is trying to generate more ad revenue, but local businesses only spend so much on advertisements and </a:t>
            </a:r>
            <a:r>
              <a:rPr lang="en-US" dirty="0" err="1"/>
              <a:t>GoodOrg</a:t>
            </a:r>
            <a:r>
              <a:rPr lang="en-US" dirty="0"/>
              <a:t> is barely scraping by. </a:t>
            </a:r>
            <a:r>
              <a:rPr lang="en-US" dirty="0" err="1"/>
              <a:t>GoodOrg</a:t>
            </a:r>
            <a:r>
              <a:rPr lang="en-US" dirty="0"/>
              <a:t> decides to enlist the help of a web content service that says it will fill all of the available space within their website with high paying advertisements and links. Since </a:t>
            </a:r>
            <a:r>
              <a:rPr lang="en-US" dirty="0" err="1"/>
              <a:t>GoodOrg</a:t>
            </a:r>
            <a:r>
              <a:rPr lang="en-US" dirty="0"/>
              <a:t> trusts this reputable service, they don’t often check what’s been put up – especially not since the big checks have been coming in. </a:t>
            </a:r>
          </a:p>
          <a:p>
            <a:r>
              <a:rPr lang="en-US" dirty="0"/>
              <a:t>Did </a:t>
            </a:r>
            <a:r>
              <a:rPr lang="en-US" dirty="0" err="1"/>
              <a:t>GoodOrg</a:t>
            </a:r>
            <a:r>
              <a:rPr lang="en-US" dirty="0"/>
              <a:t> do anything wrong here?</a:t>
            </a:r>
          </a:p>
          <a:p>
            <a:pPr marL="0" indent="0">
              <a:buNone/>
            </a:pPr>
            <a:endParaRPr lang="en-US" dirty="0"/>
          </a:p>
        </p:txBody>
      </p:sp>
    </p:spTree>
    <p:extLst>
      <p:ext uri="{BB962C8B-B14F-4D97-AF65-F5344CB8AC3E}">
        <p14:creationId xmlns:p14="http://schemas.microsoft.com/office/powerpoint/2010/main" val="1374182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Gray Area</a:t>
            </a:r>
          </a:p>
        </p:txBody>
      </p:sp>
      <p:sp>
        <p:nvSpPr>
          <p:cNvPr id="3" name="Content Placeholder 2"/>
          <p:cNvSpPr>
            <a:spLocks noGrp="1"/>
          </p:cNvSpPr>
          <p:nvPr>
            <p:ph idx="1"/>
          </p:nvPr>
        </p:nvSpPr>
        <p:spPr>
          <a:xfrm>
            <a:off x="986367" y="2260340"/>
            <a:ext cx="10217152" cy="4402705"/>
          </a:xfrm>
        </p:spPr>
        <p:txBody>
          <a:bodyPr>
            <a:normAutofit/>
          </a:bodyPr>
          <a:lstStyle/>
          <a:p>
            <a:r>
              <a:rPr lang="en-US" dirty="0"/>
              <a:t>A website includes assorted hyperlinks under a tab titled, “Urgent Alerts and News.” When clicking on the hyperlinks, readers are redirected to…</a:t>
            </a:r>
          </a:p>
          <a:p>
            <a:pPr lvl="1">
              <a:lnSpc>
                <a:spcPct val="150000"/>
              </a:lnSpc>
            </a:pPr>
            <a:r>
              <a:rPr lang="en-US" dirty="0"/>
              <a:t> a partisan website, which endorses only that party’s candidates.</a:t>
            </a:r>
          </a:p>
          <a:p>
            <a:pPr lvl="1">
              <a:lnSpc>
                <a:spcPct val="150000"/>
              </a:lnSpc>
            </a:pPr>
            <a:r>
              <a:rPr lang="en-US" dirty="0"/>
              <a:t>A legitimate unbiased news source, which is informational and educational.</a:t>
            </a:r>
          </a:p>
          <a:p>
            <a:pPr marL="0" indent="0">
              <a:buNone/>
            </a:pPr>
            <a:endParaRPr lang="en-US" dirty="0"/>
          </a:p>
          <a:p>
            <a:endParaRPr lang="en-US" dirty="0"/>
          </a:p>
          <a:p>
            <a:endParaRPr lang="en-US" dirty="0"/>
          </a:p>
        </p:txBody>
      </p:sp>
      <p:pic>
        <p:nvPicPr>
          <p:cNvPr id="5" name="Graphic 4" descr="Close">
            <a:extLst>
              <a:ext uri="{FF2B5EF4-FFF2-40B4-BE49-F238E27FC236}">
                <a16:creationId xmlns:a16="http://schemas.microsoft.com/office/drawing/2014/main" id="{B89A2C64-60FB-4379-812B-E78FCCF82245}"/>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6081" y="3480994"/>
            <a:ext cx="712764" cy="534573"/>
          </a:xfrm>
          <a:prstGeom prst="rect">
            <a:avLst/>
          </a:prstGeom>
        </p:spPr>
      </p:pic>
      <p:pic>
        <p:nvPicPr>
          <p:cNvPr id="7" name="Graphic 6" descr="Checkmark">
            <a:extLst>
              <a:ext uri="{FF2B5EF4-FFF2-40B4-BE49-F238E27FC236}">
                <a16:creationId xmlns:a16="http://schemas.microsoft.com/office/drawing/2014/main" id="{CFE63E5B-2277-40DA-94C2-9F00EB1FCA5E}"/>
              </a:ext>
            </a:extLst>
          </p:cNvPr>
          <p:cNvPicPr>
            <a:picLocks noChangeAspect="1"/>
          </p:cNvPicPr>
          <p:nvPr/>
        </p:nvPicPr>
        <p:blipFill>
          <a:blip r:embed="rId4" cstate="email">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6080" y="4372297"/>
            <a:ext cx="680573" cy="510430"/>
          </a:xfrm>
          <a:prstGeom prst="rect">
            <a:avLst/>
          </a:prstGeom>
        </p:spPr>
      </p:pic>
    </p:spTree>
    <p:extLst>
      <p:ext uri="{BB962C8B-B14F-4D97-AF65-F5344CB8AC3E}">
        <p14:creationId xmlns:p14="http://schemas.microsoft.com/office/powerpoint/2010/main" val="16987811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a:t>
            </a:r>
          </a:p>
        </p:txBody>
      </p:sp>
    </p:spTree>
    <p:extLst>
      <p:ext uri="{BB962C8B-B14F-4D97-AF65-F5344CB8AC3E}">
        <p14:creationId xmlns:p14="http://schemas.microsoft.com/office/powerpoint/2010/main" val="19923923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599" y="2080192"/>
            <a:ext cx="10970684" cy="1927225"/>
          </a:xfrm>
        </p:spPr>
        <p:txBody>
          <a:bodyPr/>
          <a:lstStyle/>
          <a:p>
            <a:r>
              <a:rPr lang="en-US" dirty="0"/>
              <a:t>Electioneering and </a:t>
            </a:r>
            <a:br>
              <a:rPr lang="en-US" dirty="0"/>
            </a:br>
            <a:r>
              <a:rPr lang="en-US" dirty="0"/>
              <a:t>Web Activities  </a:t>
            </a:r>
          </a:p>
        </p:txBody>
      </p:sp>
    </p:spTree>
    <p:extLst>
      <p:ext uri="{BB962C8B-B14F-4D97-AF65-F5344CB8AC3E}">
        <p14:creationId xmlns:p14="http://schemas.microsoft.com/office/powerpoint/2010/main" val="41540832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Electioneering</a:t>
            </a:r>
          </a:p>
        </p:txBody>
      </p:sp>
      <p:sp>
        <p:nvSpPr>
          <p:cNvPr id="3" name="Content Placeholder 2"/>
          <p:cNvSpPr>
            <a:spLocks noGrp="1"/>
          </p:cNvSpPr>
          <p:nvPr>
            <p:ph idx="1"/>
          </p:nvPr>
        </p:nvSpPr>
        <p:spPr/>
        <p:txBody>
          <a:bodyPr>
            <a:normAutofit/>
          </a:bodyPr>
          <a:lstStyle/>
          <a:p>
            <a:r>
              <a:rPr lang="en-US" dirty="0"/>
              <a:t>With nonprofits now turning to technology and the internet as a major platform for their services, there are many new questions that these charitable organizations run into. </a:t>
            </a:r>
          </a:p>
          <a:p>
            <a:r>
              <a:rPr lang="en-US" dirty="0"/>
              <a:t>For instance, nonprofits must abide by many strict and complex tax laws in order to keep their tax-exempt status with the Internal Revenue Service (IRS). One way in which these tax-exempt charitable organizations may lose that status is by engaging in electioneering – and many are unaware that electioneering may take place </a:t>
            </a:r>
            <a:r>
              <a:rPr lang="en-US" b="1" i="1" dirty="0"/>
              <a:t>online</a:t>
            </a:r>
            <a:r>
              <a:rPr lang="en-US" dirty="0"/>
              <a:t>. </a:t>
            </a:r>
          </a:p>
          <a:p>
            <a:endParaRPr lang="en-US" dirty="0"/>
          </a:p>
        </p:txBody>
      </p:sp>
    </p:spTree>
    <p:extLst>
      <p:ext uri="{BB962C8B-B14F-4D97-AF65-F5344CB8AC3E}">
        <p14:creationId xmlns:p14="http://schemas.microsoft.com/office/powerpoint/2010/main" val="16336607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Can Web Content be Considered Electioneering?</a:t>
            </a:r>
          </a:p>
        </p:txBody>
      </p:sp>
      <p:sp>
        <p:nvSpPr>
          <p:cNvPr id="3" name="Content Placeholder 2"/>
          <p:cNvSpPr>
            <a:spLocks noGrp="1"/>
          </p:cNvSpPr>
          <p:nvPr>
            <p:ph idx="1"/>
          </p:nvPr>
        </p:nvSpPr>
        <p:spPr/>
        <p:txBody>
          <a:bodyPr/>
          <a:lstStyle/>
          <a:p>
            <a:r>
              <a:rPr lang="en-US" dirty="0"/>
              <a:t>The online content that nonprofits create with a website is actually a form of </a:t>
            </a:r>
            <a:r>
              <a:rPr lang="en-US" i="1" dirty="0"/>
              <a:t>communication</a:t>
            </a:r>
            <a:r>
              <a:rPr lang="en-US" dirty="0"/>
              <a:t>, and even more importantly so – it is a form of communication that is viewable by</a:t>
            </a:r>
            <a:r>
              <a:rPr lang="en-US" b="1" dirty="0"/>
              <a:t> anyone </a:t>
            </a:r>
            <a:r>
              <a:rPr lang="en-US" dirty="0"/>
              <a:t>who can access the internet. </a:t>
            </a:r>
          </a:p>
        </p:txBody>
      </p:sp>
    </p:spTree>
    <p:extLst>
      <p:ext uri="{BB962C8B-B14F-4D97-AF65-F5344CB8AC3E}">
        <p14:creationId xmlns:p14="http://schemas.microsoft.com/office/powerpoint/2010/main" val="13581849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Restrictions</a:t>
            </a:r>
          </a:p>
        </p:txBody>
      </p:sp>
      <p:sp>
        <p:nvSpPr>
          <p:cNvPr id="3" name="Content Placeholder 2"/>
          <p:cNvSpPr>
            <a:spLocks noGrp="1"/>
          </p:cNvSpPr>
          <p:nvPr>
            <p:ph idx="1"/>
          </p:nvPr>
        </p:nvSpPr>
        <p:spPr/>
        <p:txBody>
          <a:bodyPr>
            <a:normAutofit/>
          </a:bodyPr>
          <a:lstStyle/>
          <a:p>
            <a:r>
              <a:rPr lang="en-US" dirty="0"/>
              <a:t>Nonprofits will want to ensure they do </a:t>
            </a:r>
            <a:r>
              <a:rPr lang="en-US" i="1" u="sng" dirty="0"/>
              <a:t>not engage </a:t>
            </a:r>
            <a:r>
              <a:rPr lang="en-US" dirty="0"/>
              <a:t>in any overt impermissible activities such as:</a:t>
            </a:r>
          </a:p>
          <a:p>
            <a:r>
              <a:rPr lang="en-US" dirty="0"/>
              <a:t> Campaign intervention,</a:t>
            </a:r>
          </a:p>
          <a:p>
            <a:r>
              <a:rPr lang="en-US" dirty="0"/>
              <a:t>Partisan support or opposition,</a:t>
            </a:r>
          </a:p>
          <a:p>
            <a:r>
              <a:rPr lang="en-US" dirty="0"/>
              <a:t>Candidate support or opposition, or</a:t>
            </a:r>
          </a:p>
          <a:p>
            <a:r>
              <a:rPr lang="en-US" dirty="0"/>
              <a:t>Any other activity which would be impermissible due to IRC §501(c)(3) electioneering restrictions. </a:t>
            </a:r>
          </a:p>
        </p:txBody>
      </p:sp>
    </p:spTree>
    <p:extLst>
      <p:ext uri="{BB962C8B-B14F-4D97-AF65-F5344CB8AC3E}">
        <p14:creationId xmlns:p14="http://schemas.microsoft.com/office/powerpoint/2010/main" val="2673237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Restrictions Continued</a:t>
            </a:r>
            <a:br>
              <a:rPr lang="en-US" dirty="0"/>
            </a:br>
            <a:endParaRPr lang="en-US" dirty="0"/>
          </a:p>
        </p:txBody>
      </p:sp>
      <p:sp>
        <p:nvSpPr>
          <p:cNvPr id="3" name="Content Placeholder 2"/>
          <p:cNvSpPr>
            <a:spLocks noGrp="1"/>
          </p:cNvSpPr>
          <p:nvPr>
            <p:ph idx="1"/>
          </p:nvPr>
        </p:nvSpPr>
        <p:spPr/>
        <p:txBody>
          <a:bodyPr>
            <a:normAutofit/>
          </a:bodyPr>
          <a:lstStyle/>
          <a:p>
            <a:r>
              <a:rPr lang="en-US" dirty="0"/>
              <a:t>It is just as much of a violation of the Internal Revenue Code (IRC) to list a </a:t>
            </a:r>
            <a:r>
              <a:rPr lang="en-US" b="1" i="1" dirty="0"/>
              <a:t>hyperlink</a:t>
            </a:r>
            <a:r>
              <a:rPr lang="en-US" dirty="0"/>
              <a:t> to a candidate’s campaign website within a nonprofit’s website, as it is for a 501(c)(3) nonprofit to make an official oral or written statement in support of a particular candidate. </a:t>
            </a:r>
          </a:p>
          <a:p>
            <a:r>
              <a:rPr lang="en-US" dirty="0"/>
              <a:t>Occasionally, host websites use 3</a:t>
            </a:r>
            <a:r>
              <a:rPr lang="en-US" baseline="30000" dirty="0"/>
              <a:t>rd</a:t>
            </a:r>
            <a:r>
              <a:rPr lang="en-US" dirty="0"/>
              <a:t> party services to generate advertising revenue by adding content that </a:t>
            </a:r>
            <a:r>
              <a:rPr lang="en-US" i="1" u="sng" dirty="0"/>
              <a:t>is not pre-approved </a:t>
            </a:r>
            <a:r>
              <a:rPr lang="en-US" dirty="0"/>
              <a:t>by the host website. So, aside from nonprofit organizations monitoring their self-developed content, </a:t>
            </a:r>
            <a:r>
              <a:rPr lang="en-US" b="1" dirty="0"/>
              <a:t>they must </a:t>
            </a:r>
            <a:r>
              <a:rPr lang="en-US" b="1" u="sng" dirty="0"/>
              <a:t>additionally</a:t>
            </a:r>
            <a:r>
              <a:rPr lang="en-US" b="1" dirty="0"/>
              <a:t> be certain that any advertisements or links which may be randomly generated at times, will all be </a:t>
            </a:r>
            <a:r>
              <a:rPr lang="en-US" b="1" i="1" u="sng" dirty="0"/>
              <a:t>nonpartisan. </a:t>
            </a:r>
          </a:p>
        </p:txBody>
      </p:sp>
    </p:spTree>
    <p:extLst>
      <p:ext uri="{BB962C8B-B14F-4D97-AF65-F5344CB8AC3E}">
        <p14:creationId xmlns:p14="http://schemas.microsoft.com/office/powerpoint/2010/main" val="8901137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a:t>
            </a:r>
          </a:p>
        </p:txBody>
      </p:sp>
      <p:sp>
        <p:nvSpPr>
          <p:cNvPr id="3" name="Content Placeholder 2"/>
          <p:cNvSpPr>
            <a:spLocks noGrp="1"/>
          </p:cNvSpPr>
          <p:nvPr>
            <p:ph idx="1"/>
          </p:nvPr>
        </p:nvSpPr>
        <p:spPr/>
        <p:txBody>
          <a:bodyPr/>
          <a:lstStyle/>
          <a:p>
            <a:r>
              <a:rPr lang="en-US" dirty="0"/>
              <a:t>All candidates and campaign links or information are represented equally.</a:t>
            </a:r>
          </a:p>
          <a:p>
            <a:r>
              <a:rPr lang="en-US" dirty="0"/>
              <a:t>An exempt-purpose is satisfied by presenting such information.</a:t>
            </a:r>
          </a:p>
          <a:p>
            <a:r>
              <a:rPr lang="en-US" dirty="0"/>
              <a:t>Educational or informational content.</a:t>
            </a:r>
          </a:p>
          <a:p>
            <a:r>
              <a:rPr lang="en-US" dirty="0"/>
              <a:t>Unbiased manner/context.</a:t>
            </a:r>
          </a:p>
          <a:p>
            <a:endParaRPr lang="en-US" dirty="0"/>
          </a:p>
        </p:txBody>
      </p:sp>
    </p:spTree>
    <p:extLst>
      <p:ext uri="{BB962C8B-B14F-4D97-AF65-F5344CB8AC3E}">
        <p14:creationId xmlns:p14="http://schemas.microsoft.com/office/powerpoint/2010/main" val="15186441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Permissible Web Content</a:t>
            </a:r>
          </a:p>
        </p:txBody>
      </p:sp>
      <p:sp>
        <p:nvSpPr>
          <p:cNvPr id="3" name="Content Placeholder 2"/>
          <p:cNvSpPr>
            <a:spLocks noGrp="1"/>
          </p:cNvSpPr>
          <p:nvPr>
            <p:ph idx="1"/>
          </p:nvPr>
        </p:nvSpPr>
        <p:spPr/>
        <p:txBody>
          <a:bodyPr/>
          <a:lstStyle/>
          <a:p>
            <a:r>
              <a:rPr lang="en-US" dirty="0"/>
              <a:t>A §501(c)(3) organization’s website asks if constituents are registered to vote. Also included is a link redirecting visitors to register to vote online. The page does not include any references to candidates, policies, or political parties. Is this permissible?   </a:t>
            </a:r>
          </a:p>
        </p:txBody>
      </p:sp>
      <p:pic>
        <p:nvPicPr>
          <p:cNvPr id="4" name="Content Placeholder 5">
            <a:extLst>
              <a:ext uri="{FF2B5EF4-FFF2-40B4-BE49-F238E27FC236}">
                <a16:creationId xmlns:a16="http://schemas.microsoft.com/office/drawing/2014/main" id="{3D640C7E-784E-49E5-8B74-01865C112900}"/>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r="6295" b="44198"/>
          <a:stretch/>
        </p:blipFill>
        <p:spPr>
          <a:xfrm>
            <a:off x="1307939" y="4861282"/>
            <a:ext cx="9574008" cy="1012264"/>
          </a:xfrm>
          <a:prstGeom prst="rect">
            <a:avLst/>
          </a:prstGeom>
        </p:spPr>
      </p:pic>
    </p:spTree>
    <p:extLst>
      <p:ext uri="{BB962C8B-B14F-4D97-AF65-F5344CB8AC3E}">
        <p14:creationId xmlns:p14="http://schemas.microsoft.com/office/powerpoint/2010/main" val="41483479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Permissible Web Content</a:t>
            </a:r>
          </a:p>
        </p:txBody>
      </p:sp>
      <p:sp>
        <p:nvSpPr>
          <p:cNvPr id="3" name="Content Placeholder 2"/>
          <p:cNvSpPr>
            <a:spLocks noGrp="1"/>
          </p:cNvSpPr>
          <p:nvPr>
            <p:ph idx="1"/>
          </p:nvPr>
        </p:nvSpPr>
        <p:spPr/>
        <p:txBody>
          <a:bodyPr/>
          <a:lstStyle/>
          <a:p>
            <a:r>
              <a:rPr lang="en-US" dirty="0"/>
              <a:t>A § 501(c)(3) organization includes on its website a tab for pending legislation in its respective state. The pending legislation specifically references the “Reproductive Health Act,” and encourages constituents to take the time to familiarize themselves with elected representatives, respective issues, and relevant publications. Is this permissible? </a:t>
            </a:r>
          </a:p>
          <a:p>
            <a:pPr marL="0" indent="0">
              <a:buNone/>
            </a:pPr>
            <a:endParaRPr lang="en-US" dirty="0"/>
          </a:p>
        </p:txBody>
      </p:sp>
    </p:spTree>
    <p:extLst>
      <p:ext uri="{BB962C8B-B14F-4D97-AF65-F5344CB8AC3E}">
        <p14:creationId xmlns:p14="http://schemas.microsoft.com/office/powerpoint/2010/main" val="682995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822</Words>
  <Application>Microsoft Macintosh PowerPoint</Application>
  <PresentationFormat>Widescreen</PresentationFormat>
  <Paragraphs>40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Module 14</vt:lpstr>
      <vt:lpstr>Electioneering and  Web Activities  </vt:lpstr>
      <vt:lpstr>Web Electioneering</vt:lpstr>
      <vt:lpstr>How Can Web Content be Considered Electioneering?</vt:lpstr>
      <vt:lpstr>Restrictions</vt:lpstr>
      <vt:lpstr>Restrictions Continued </vt:lpstr>
      <vt:lpstr>Exceptions</vt:lpstr>
      <vt:lpstr>Examples: Permissible Web Content</vt:lpstr>
      <vt:lpstr>Examples: Permissible Web Content</vt:lpstr>
      <vt:lpstr>Examples: Permissible Web Content</vt:lpstr>
      <vt:lpstr>Examples: Impermissible Web Content</vt:lpstr>
      <vt:lpstr>Examples: Impermissible Web Content</vt:lpstr>
      <vt:lpstr>Gray Area</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2020-03-04T13:03:40Z</dcterms:modified>
</cp:coreProperties>
</file>