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notesMasterIdLst>
    <p:notesMasterId r:id="rId11"/>
  </p:notesMasterIdLst>
  <p:sldIdLst>
    <p:sldId id="376" r:id="rId2"/>
    <p:sldId id="378" r:id="rId3"/>
    <p:sldId id="329" r:id="rId4"/>
    <p:sldId id="330" r:id="rId5"/>
    <p:sldId id="331" r:id="rId6"/>
    <p:sldId id="334" r:id="rId7"/>
    <p:sldId id="333" r:id="rId8"/>
    <p:sldId id="332" r:id="rId9"/>
    <p:sldId id="44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j Fruch" initials="RF"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84" autoAdjust="0"/>
    <p:restoredTop sz="94817"/>
  </p:normalViewPr>
  <p:slideViewPr>
    <p:cSldViewPr snapToGrid="0">
      <p:cViewPr varScale="1">
        <p:scale>
          <a:sx n="107" d="100"/>
          <a:sy n="107" d="100"/>
        </p:scale>
        <p:origin x="856" y="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90DB2C-A6E1-E743-A6E6-6C455C5CC902}" type="datetimeFigureOut">
              <a:rPr lang="en-US" smtClean="0"/>
              <a:t>3/4/20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201DF1-6852-574E-9AD4-4ADEE958EC70}" type="slidenum">
              <a:rPr lang="en-US" smtClean="0"/>
              <a:t>‹#›</a:t>
            </a:fld>
            <a:endParaRPr lang="en-US"/>
          </a:p>
        </p:txBody>
      </p:sp>
    </p:spTree>
    <p:extLst>
      <p:ext uri="{BB962C8B-B14F-4D97-AF65-F5344CB8AC3E}">
        <p14:creationId xmlns:p14="http://schemas.microsoft.com/office/powerpoint/2010/main" val="8823054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a:t>
            </a:r>
          </a:p>
        </p:txBody>
      </p:sp>
      <p:sp>
        <p:nvSpPr>
          <p:cNvPr id="4" name="Slide Number Placeholder 3"/>
          <p:cNvSpPr>
            <a:spLocks noGrp="1"/>
          </p:cNvSpPr>
          <p:nvPr>
            <p:ph type="sldNum" sz="quarter" idx="5"/>
          </p:nvPr>
        </p:nvSpPr>
        <p:spPr/>
        <p:txBody>
          <a:bodyPr/>
          <a:lstStyle/>
          <a:p>
            <a:fld id="{2C201DF1-6852-574E-9AD4-4ADEE958EC70}" type="slidenum">
              <a:rPr lang="en-US" smtClean="0"/>
              <a:t>3</a:t>
            </a:fld>
            <a:endParaRPr lang="en-US"/>
          </a:p>
        </p:txBody>
      </p:sp>
    </p:spTree>
    <p:extLst>
      <p:ext uri="{BB962C8B-B14F-4D97-AF65-F5344CB8AC3E}">
        <p14:creationId xmlns:p14="http://schemas.microsoft.com/office/powerpoint/2010/main" val="7030416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a:t>
            </a:r>
          </a:p>
        </p:txBody>
      </p:sp>
      <p:sp>
        <p:nvSpPr>
          <p:cNvPr id="4" name="Slide Number Placeholder 3"/>
          <p:cNvSpPr>
            <a:spLocks noGrp="1"/>
          </p:cNvSpPr>
          <p:nvPr>
            <p:ph type="sldNum" sz="quarter" idx="5"/>
          </p:nvPr>
        </p:nvSpPr>
        <p:spPr/>
        <p:txBody>
          <a:bodyPr/>
          <a:lstStyle/>
          <a:p>
            <a:fld id="{2C201DF1-6852-574E-9AD4-4ADEE958EC70}" type="slidenum">
              <a:rPr lang="en-US" smtClean="0"/>
              <a:t>4</a:t>
            </a:fld>
            <a:endParaRPr lang="en-US"/>
          </a:p>
        </p:txBody>
      </p:sp>
    </p:spTree>
    <p:extLst>
      <p:ext uri="{BB962C8B-B14F-4D97-AF65-F5344CB8AC3E}">
        <p14:creationId xmlns:p14="http://schemas.microsoft.com/office/powerpoint/2010/main" val="26754530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a:t>
            </a:r>
          </a:p>
        </p:txBody>
      </p:sp>
      <p:sp>
        <p:nvSpPr>
          <p:cNvPr id="4" name="Slide Number Placeholder 3"/>
          <p:cNvSpPr>
            <a:spLocks noGrp="1"/>
          </p:cNvSpPr>
          <p:nvPr>
            <p:ph type="sldNum" sz="quarter" idx="5"/>
          </p:nvPr>
        </p:nvSpPr>
        <p:spPr/>
        <p:txBody>
          <a:bodyPr/>
          <a:lstStyle/>
          <a:p>
            <a:fld id="{2C201DF1-6852-574E-9AD4-4ADEE958EC70}" type="slidenum">
              <a:rPr lang="en-US" smtClean="0"/>
              <a:t>5</a:t>
            </a:fld>
            <a:endParaRPr lang="en-US"/>
          </a:p>
        </p:txBody>
      </p:sp>
    </p:spTree>
    <p:extLst>
      <p:ext uri="{BB962C8B-B14F-4D97-AF65-F5344CB8AC3E}">
        <p14:creationId xmlns:p14="http://schemas.microsoft.com/office/powerpoint/2010/main" val="31894798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a:t>
            </a:r>
          </a:p>
        </p:txBody>
      </p:sp>
      <p:sp>
        <p:nvSpPr>
          <p:cNvPr id="4" name="Slide Number Placeholder 3"/>
          <p:cNvSpPr>
            <a:spLocks noGrp="1"/>
          </p:cNvSpPr>
          <p:nvPr>
            <p:ph type="sldNum" sz="quarter" idx="5"/>
          </p:nvPr>
        </p:nvSpPr>
        <p:spPr/>
        <p:txBody>
          <a:bodyPr/>
          <a:lstStyle/>
          <a:p>
            <a:fld id="{2C201DF1-6852-574E-9AD4-4ADEE958EC70}" type="slidenum">
              <a:rPr lang="en-US" smtClean="0"/>
              <a:t>6</a:t>
            </a:fld>
            <a:endParaRPr lang="en-US"/>
          </a:p>
        </p:txBody>
      </p:sp>
    </p:spTree>
    <p:extLst>
      <p:ext uri="{BB962C8B-B14F-4D97-AF65-F5344CB8AC3E}">
        <p14:creationId xmlns:p14="http://schemas.microsoft.com/office/powerpoint/2010/main" val="32981212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t>
            </a:r>
          </a:p>
        </p:txBody>
      </p:sp>
      <p:sp>
        <p:nvSpPr>
          <p:cNvPr id="4" name="Slide Number Placeholder 3"/>
          <p:cNvSpPr>
            <a:spLocks noGrp="1"/>
          </p:cNvSpPr>
          <p:nvPr>
            <p:ph type="sldNum" sz="quarter" idx="5"/>
          </p:nvPr>
        </p:nvSpPr>
        <p:spPr/>
        <p:txBody>
          <a:bodyPr/>
          <a:lstStyle/>
          <a:p>
            <a:fld id="{2C201DF1-6852-574E-9AD4-4ADEE958EC70}" type="slidenum">
              <a:rPr lang="en-US" smtClean="0"/>
              <a:t>7</a:t>
            </a:fld>
            <a:endParaRPr lang="en-US"/>
          </a:p>
        </p:txBody>
      </p:sp>
    </p:spTree>
    <p:extLst>
      <p:ext uri="{BB962C8B-B14F-4D97-AF65-F5344CB8AC3E}">
        <p14:creationId xmlns:p14="http://schemas.microsoft.com/office/powerpoint/2010/main" val="20195340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t>
            </a:r>
          </a:p>
        </p:txBody>
      </p:sp>
      <p:sp>
        <p:nvSpPr>
          <p:cNvPr id="4" name="Slide Number Placeholder 3"/>
          <p:cNvSpPr>
            <a:spLocks noGrp="1"/>
          </p:cNvSpPr>
          <p:nvPr>
            <p:ph type="sldNum" sz="quarter" idx="5"/>
          </p:nvPr>
        </p:nvSpPr>
        <p:spPr/>
        <p:txBody>
          <a:bodyPr/>
          <a:lstStyle/>
          <a:p>
            <a:fld id="{2C201DF1-6852-574E-9AD4-4ADEE958EC70}" type="slidenum">
              <a:rPr lang="en-US" smtClean="0"/>
              <a:t>8</a:t>
            </a:fld>
            <a:endParaRPr lang="en-US"/>
          </a:p>
        </p:txBody>
      </p:sp>
    </p:spTree>
    <p:extLst>
      <p:ext uri="{BB962C8B-B14F-4D97-AF65-F5344CB8AC3E}">
        <p14:creationId xmlns:p14="http://schemas.microsoft.com/office/powerpoint/2010/main" val="14398982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8E716-60A3-4537-9FAB-5168E1B26DA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336BB02-5503-4B4F-B0D1-23E682317F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80CBF84-136B-405B-B5D7-E8141EF33C86}"/>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5" name="Footer Placeholder 4">
            <a:extLst>
              <a:ext uri="{FF2B5EF4-FFF2-40B4-BE49-F238E27FC236}">
                <a16:creationId xmlns:a16="http://schemas.microsoft.com/office/drawing/2014/main" id="{83F04FAF-9466-4AC9-99AE-F2F76E8E0FA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6C80073-C4BA-420E-A9EB-3C6D9DE1D1EC}"/>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83841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779C6-B76E-4553-9050-B04976988FE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97B4839-A478-495F-A9C5-4DD3B83D950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D2080F-FB94-4872-BEFF-56CB71A2D06B}"/>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5" name="Footer Placeholder 4">
            <a:extLst>
              <a:ext uri="{FF2B5EF4-FFF2-40B4-BE49-F238E27FC236}">
                <a16:creationId xmlns:a16="http://schemas.microsoft.com/office/drawing/2014/main" id="{85590762-F290-4A34-938E-0CA8379F909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35B39F4-2B30-461C-84CC-6DAB1F464139}"/>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98627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8DADAA1-7850-4D64-9B3F-384A17ADCAE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FFC185B-0807-4767-A864-3D2D2341796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C9FD95-B048-4C64-9251-7F559F6E7D37}"/>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5" name="Footer Placeholder 4">
            <a:extLst>
              <a:ext uri="{FF2B5EF4-FFF2-40B4-BE49-F238E27FC236}">
                <a16:creationId xmlns:a16="http://schemas.microsoft.com/office/drawing/2014/main" id="{FA5DDBF6-AF5E-4087-AA90-4B648B8D650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0C95A66-A2E2-4397-B7ED-096F52631089}"/>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60632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1EB1C-F650-465B-8452-5D11C9418D6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E0156-AAC1-4139-AC0C-9527E38768D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7EFDF5-E8B9-4D7F-9F2E-158DB15E1605}"/>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5" name="Footer Placeholder 4">
            <a:extLst>
              <a:ext uri="{FF2B5EF4-FFF2-40B4-BE49-F238E27FC236}">
                <a16:creationId xmlns:a16="http://schemas.microsoft.com/office/drawing/2014/main" id="{E36BA800-51FF-47FB-B266-A7271770CEA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DE094A1-2C41-4D06-BEB8-FD1FDD3C5DED}"/>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40917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585E5-0A90-43DA-9A96-55AC1336973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1290E30-F6DD-48F3-9E5F-6D309B1147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4AE96D0-B083-4FD3-825A-24B6EE6D289A}"/>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5" name="Footer Placeholder 4">
            <a:extLst>
              <a:ext uri="{FF2B5EF4-FFF2-40B4-BE49-F238E27FC236}">
                <a16:creationId xmlns:a16="http://schemas.microsoft.com/office/drawing/2014/main" id="{BD96CDD2-652E-454C-BEA9-D4E8D15E9F7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AFA3AA6-1535-4332-9651-A5459F996D01}"/>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89207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94550-6EB9-436E-B101-A1CB5059475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E09749-5C96-42F0-A02A-7BED04C786C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55DC97D-D7D9-4534-93C8-1772E206B5B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956B760-3F06-45D8-AF2C-18154C2786F9}"/>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6" name="Footer Placeholder 5">
            <a:extLst>
              <a:ext uri="{FF2B5EF4-FFF2-40B4-BE49-F238E27FC236}">
                <a16:creationId xmlns:a16="http://schemas.microsoft.com/office/drawing/2014/main" id="{9D8F7276-946F-483C-BB2E-33D80856D55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FACA60F-F79F-4671-A1DE-DA4DD221C0E7}"/>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56716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253F4-D340-4664-B8A5-4B41DDCD055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DBCA598-0778-4F9D-BC1C-B614E10D37F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E545CA7-2F7C-4419-B01A-4D266800E6F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D5FA6BE-9BB4-43D2-A588-A8D49FF295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06DB83C-1CD7-425C-B946-7E50708305A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F711FA6-7E0C-46B1-AD77-F003046E5012}"/>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8" name="Footer Placeholder 7">
            <a:extLst>
              <a:ext uri="{FF2B5EF4-FFF2-40B4-BE49-F238E27FC236}">
                <a16:creationId xmlns:a16="http://schemas.microsoft.com/office/drawing/2014/main" id="{6DBE1D73-811E-4B39-BEDD-4641E833D47C}"/>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F0731C49-8FE7-4B52-A05C-38C9D9BECA78}"/>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13192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D3C22-C479-4544-91B6-9704CDD67FF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963F635-A16D-420A-BB3F-0AB002909AE8}"/>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4" name="Footer Placeholder 3">
            <a:extLst>
              <a:ext uri="{FF2B5EF4-FFF2-40B4-BE49-F238E27FC236}">
                <a16:creationId xmlns:a16="http://schemas.microsoft.com/office/drawing/2014/main" id="{CED76D39-77B6-486D-A773-B06D2B5A3AF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C2DD8B8-44BA-4F5C-AC39-2A3145BC4A2B}"/>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22118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73A366-A4AA-4968-AEC9-989B6F2C493F}"/>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3" name="Footer Placeholder 2">
            <a:extLst>
              <a:ext uri="{FF2B5EF4-FFF2-40B4-BE49-F238E27FC236}">
                <a16:creationId xmlns:a16="http://schemas.microsoft.com/office/drawing/2014/main" id="{E1AFC51A-6ACD-4F98-94AE-7D3E99F2B1F8}"/>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087214A-7B7E-4F4E-8B5F-7FA9D82E3B76}"/>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3134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84F13-7F61-48EE-828C-784122011A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216DD82-3AE2-40FE-9809-6207A70D0C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A984B0D-AC80-4CF6-9CD6-25B6BAC240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528D53A-9952-4C26-A770-F87C76380DD2}"/>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6" name="Footer Placeholder 5">
            <a:extLst>
              <a:ext uri="{FF2B5EF4-FFF2-40B4-BE49-F238E27FC236}">
                <a16:creationId xmlns:a16="http://schemas.microsoft.com/office/drawing/2014/main" id="{A503A3A8-AF17-4808-850D-6048C62CE89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C11A3A7-B76D-4C90-BA56-164A664B698B}"/>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108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BB294-AFA4-4FF0-A720-96454F8CEE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A6D6BDA-3433-4E1E-BFBE-295515A458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E5000C8-6387-40B7-808A-AF9417E757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B70F889-9C3F-4C73-BD97-77EC91561200}"/>
              </a:ext>
            </a:extLst>
          </p:cNvPr>
          <p:cNvSpPr>
            <a:spLocks noGrp="1"/>
          </p:cNvSpPr>
          <p:nvPr>
            <p:ph type="dt" sz="half" idx="10"/>
          </p:nvPr>
        </p:nvSpPr>
        <p:spPr/>
        <p:txBody>
          <a:bodyPr/>
          <a:lstStyle/>
          <a:p>
            <a:fld id="{48A87A34-81AB-432B-8DAE-1953F412C126}" type="datetimeFigureOut">
              <a:rPr lang="en-US" smtClean="0"/>
              <a:pPr/>
              <a:t>3/4/20</a:t>
            </a:fld>
            <a:endParaRPr lang="en-US" dirty="0"/>
          </a:p>
        </p:txBody>
      </p:sp>
      <p:sp>
        <p:nvSpPr>
          <p:cNvPr id="6" name="Footer Placeholder 5">
            <a:extLst>
              <a:ext uri="{FF2B5EF4-FFF2-40B4-BE49-F238E27FC236}">
                <a16:creationId xmlns:a16="http://schemas.microsoft.com/office/drawing/2014/main" id="{BD4F1496-B5EF-4B48-BD6A-4C6757FCD9F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F988B68-CA9B-48B4-80E4-AF7FE82214B9}"/>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81259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CBF5885-C643-4B5E-8C00-0A8BCF3128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617DB37-D970-4D19-971C-E7E34ADBA7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83E425-E69A-41AE-8A84-9D1E443A85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87A34-81AB-432B-8DAE-1953F412C126}" type="datetimeFigureOut">
              <a:rPr lang="en-US" smtClean="0"/>
              <a:pPr/>
              <a:t>3/4/20</a:t>
            </a:fld>
            <a:endParaRPr lang="en-US" dirty="0"/>
          </a:p>
        </p:txBody>
      </p:sp>
      <p:sp>
        <p:nvSpPr>
          <p:cNvPr id="5" name="Footer Placeholder 4">
            <a:extLst>
              <a:ext uri="{FF2B5EF4-FFF2-40B4-BE49-F238E27FC236}">
                <a16:creationId xmlns:a16="http://schemas.microsoft.com/office/drawing/2014/main" id="{8C03C132-999E-4E81-BD95-6C2B728C23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7F4F8E30-7AF0-436A-9959-5DC581F4805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16469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B92FCC9-9F32-3D4F-BF36-AEC43E3761D6}"/>
              </a:ext>
            </a:extLst>
          </p:cNvPr>
          <p:cNvSpPr>
            <a:spLocks noGrp="1"/>
          </p:cNvSpPr>
          <p:nvPr>
            <p:ph type="ctrTitle"/>
          </p:nvPr>
        </p:nvSpPr>
        <p:spPr>
          <a:xfrm>
            <a:off x="2417779" y="802298"/>
            <a:ext cx="8637073" cy="2683852"/>
          </a:xfrm>
        </p:spPr>
        <p:txBody>
          <a:bodyPr/>
          <a:lstStyle/>
          <a:p>
            <a:r>
              <a:rPr lang="en-US" cap="none" dirty="0"/>
              <a:t>Module 1</a:t>
            </a:r>
          </a:p>
        </p:txBody>
      </p:sp>
      <p:sp>
        <p:nvSpPr>
          <p:cNvPr id="4" name="Title 1">
            <a:extLst>
              <a:ext uri="{FF2B5EF4-FFF2-40B4-BE49-F238E27FC236}">
                <a16:creationId xmlns:a16="http://schemas.microsoft.com/office/drawing/2014/main" id="{7EE8BBD3-8805-9846-B09F-4D3FEEEE5A82}"/>
              </a:ext>
            </a:extLst>
          </p:cNvPr>
          <p:cNvSpPr txBox="1">
            <a:spLocks/>
          </p:cNvSpPr>
          <p:nvPr/>
        </p:nvSpPr>
        <p:spPr>
          <a:xfrm>
            <a:off x="2417779" y="3486151"/>
            <a:ext cx="8637073" cy="1371600"/>
          </a:xfrm>
          <a:prstGeom prst="rect">
            <a:avLst/>
          </a:prstGeom>
        </p:spPr>
        <p:txBody>
          <a:bodyPr vert="horz" lIns="91440" tIns="45720" rIns="91440" bIns="0" rtlCol="0" anchor="b">
            <a:normAutofit/>
          </a:bodyPr>
          <a:lstStyle>
            <a:lvl1pPr algn="l" defTabSz="914400" rtl="0" eaLnBrk="1" latinLnBrk="0" hangingPunct="1">
              <a:lnSpc>
                <a:spcPct val="90000"/>
              </a:lnSpc>
              <a:spcBef>
                <a:spcPct val="0"/>
              </a:spcBef>
              <a:buNone/>
              <a:defRPr sz="6600" b="0" i="0" kern="1200" cap="all">
                <a:solidFill>
                  <a:schemeClr val="tx1"/>
                </a:solidFill>
                <a:effectLst/>
                <a:latin typeface="+mj-lt"/>
                <a:ea typeface="+mj-ea"/>
                <a:cs typeface="+mj-cs"/>
              </a:defRPr>
            </a:lvl1pPr>
          </a:lstStyle>
          <a:p>
            <a:r>
              <a:rPr lang="en-US" sz="4500" cap="none" dirty="0"/>
              <a:t>Introduction to Federal Lobbying for 501</a:t>
            </a:r>
            <a:r>
              <a:rPr lang="de-DE" sz="4500" cap="none" dirty="0"/>
              <a:t>(c)(3) Organization</a:t>
            </a:r>
            <a:endParaRPr lang="en-US" sz="4500" cap="none" dirty="0"/>
          </a:p>
        </p:txBody>
      </p:sp>
    </p:spTree>
    <p:extLst>
      <p:ext uri="{BB962C8B-B14F-4D97-AF65-F5344CB8AC3E}">
        <p14:creationId xmlns:p14="http://schemas.microsoft.com/office/powerpoint/2010/main" val="4012137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64621-F352-4D3F-B8EC-8251E4901356}"/>
              </a:ext>
            </a:extLst>
          </p:cNvPr>
          <p:cNvSpPr>
            <a:spLocks noGrp="1"/>
          </p:cNvSpPr>
          <p:nvPr>
            <p:ph type="title"/>
          </p:nvPr>
        </p:nvSpPr>
        <p:spPr/>
        <p:txBody>
          <a:bodyPr/>
          <a:lstStyle/>
          <a:p>
            <a:br>
              <a:rPr lang="en-US" u="sng" cap="none" dirty="0"/>
            </a:br>
            <a:r>
              <a:rPr lang="en-US" cap="none" dirty="0"/>
              <a:t>Module 1 Learning Objectives</a:t>
            </a:r>
          </a:p>
        </p:txBody>
      </p:sp>
      <p:sp>
        <p:nvSpPr>
          <p:cNvPr id="3" name="Content Placeholder 2">
            <a:extLst>
              <a:ext uri="{FF2B5EF4-FFF2-40B4-BE49-F238E27FC236}">
                <a16:creationId xmlns:a16="http://schemas.microsoft.com/office/drawing/2014/main" id="{6634746B-93C0-4141-A700-C5E4B406A3D1}"/>
              </a:ext>
            </a:extLst>
          </p:cNvPr>
          <p:cNvSpPr>
            <a:spLocks noGrp="1"/>
          </p:cNvSpPr>
          <p:nvPr>
            <p:ph idx="1"/>
          </p:nvPr>
        </p:nvSpPr>
        <p:spPr/>
        <p:txBody>
          <a:bodyPr/>
          <a:lstStyle/>
          <a:p>
            <a:pPr lvl="1"/>
            <a:r>
              <a:rPr lang="en-US" dirty="0"/>
              <a:t>Discuss the basics of lobbying.  What is Lobbying?</a:t>
            </a:r>
          </a:p>
          <a:p>
            <a:pPr lvl="1"/>
            <a:r>
              <a:rPr lang="en-US" dirty="0"/>
              <a:t>Discuss the difference between direct lobbying and grassroots lobbying</a:t>
            </a:r>
          </a:p>
          <a:p>
            <a:pPr lvl="1"/>
            <a:r>
              <a:rPr lang="en-US" dirty="0"/>
              <a:t>Why might my organization want to engage in Lobbying?</a:t>
            </a:r>
          </a:p>
          <a:p>
            <a:pPr lvl="1"/>
            <a:r>
              <a:rPr lang="en-US" dirty="0"/>
              <a:t>Introduction to Advocacy?</a:t>
            </a:r>
          </a:p>
          <a:p>
            <a:pPr lvl="1"/>
            <a:r>
              <a:rPr lang="en-US" dirty="0"/>
              <a:t>What is the difference between Lobbying and Advocacy?</a:t>
            </a:r>
          </a:p>
        </p:txBody>
      </p:sp>
    </p:spTree>
    <p:extLst>
      <p:ext uri="{BB962C8B-B14F-4D97-AF65-F5344CB8AC3E}">
        <p14:creationId xmlns:p14="http://schemas.microsoft.com/office/powerpoint/2010/main" val="3818944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US" u="sng" cap="none" dirty="0"/>
            </a:br>
            <a:r>
              <a:rPr lang="en-US" cap="none" dirty="0"/>
              <a:t>What is Lobbying?</a:t>
            </a:r>
          </a:p>
        </p:txBody>
      </p:sp>
      <p:sp>
        <p:nvSpPr>
          <p:cNvPr id="3" name="Content Placeholder 2"/>
          <p:cNvSpPr>
            <a:spLocks noGrp="1"/>
          </p:cNvSpPr>
          <p:nvPr>
            <p:ph idx="1"/>
          </p:nvPr>
        </p:nvSpPr>
        <p:spPr/>
        <p:txBody>
          <a:bodyPr/>
          <a:lstStyle/>
          <a:p>
            <a:r>
              <a:rPr lang="en-US" dirty="0"/>
              <a:t>The attempt to </a:t>
            </a:r>
            <a:r>
              <a:rPr lang="en-US" b="1" dirty="0"/>
              <a:t>influence the </a:t>
            </a:r>
            <a:r>
              <a:rPr lang="en-US" dirty="0"/>
              <a:t>passage, defeat, introduction or amendment of legislation, including bills introduced by a federal, state or local legislative body, bond issues, referenda, constitutional amendments, and Senate confirmation votes on Executive branch nominees. </a:t>
            </a:r>
          </a:p>
          <a:p>
            <a:r>
              <a:rPr lang="en-US" dirty="0"/>
              <a:t>Depending on how your 501</a:t>
            </a:r>
            <a:r>
              <a:rPr lang="de-DE" dirty="0"/>
              <a:t>(c)(3) </a:t>
            </a:r>
            <a:r>
              <a:rPr lang="de-DE" dirty="0" err="1"/>
              <a:t>is</a:t>
            </a:r>
            <a:r>
              <a:rPr lang="de-DE" dirty="0"/>
              <a:t> </a:t>
            </a:r>
            <a:r>
              <a:rPr lang="de-DE" dirty="0" err="1"/>
              <a:t>formed</a:t>
            </a:r>
            <a:r>
              <a:rPr lang="de-DE" dirty="0"/>
              <a:t> </a:t>
            </a:r>
            <a:r>
              <a:rPr lang="de-DE" dirty="0" err="1"/>
              <a:t>the</a:t>
            </a:r>
            <a:r>
              <a:rPr lang="de-DE" dirty="0"/>
              <a:t> IRS </a:t>
            </a:r>
            <a:r>
              <a:rPr lang="de-DE" dirty="0" err="1"/>
              <a:t>may</a:t>
            </a:r>
            <a:r>
              <a:rPr lang="de-DE" dirty="0"/>
              <a:t> </a:t>
            </a:r>
            <a:r>
              <a:rPr lang="de-DE" dirty="0" err="1"/>
              <a:t>distinguish</a:t>
            </a:r>
            <a:r>
              <a:rPr lang="de-DE" dirty="0"/>
              <a:t> </a:t>
            </a:r>
            <a:r>
              <a:rPr lang="de-DE" dirty="0" err="1"/>
              <a:t>between</a:t>
            </a:r>
            <a:r>
              <a:rPr lang="de-DE" dirty="0"/>
              <a:t> </a:t>
            </a:r>
            <a:r>
              <a:rPr lang="de-DE" b="1" dirty="0" err="1"/>
              <a:t>grassroots</a:t>
            </a:r>
            <a:r>
              <a:rPr lang="de-DE" b="1" dirty="0"/>
              <a:t> </a:t>
            </a:r>
            <a:r>
              <a:rPr lang="de-DE" b="1" dirty="0" err="1"/>
              <a:t>lobbying</a:t>
            </a:r>
            <a:r>
              <a:rPr lang="de-DE" b="1" dirty="0"/>
              <a:t> </a:t>
            </a:r>
            <a:r>
              <a:rPr lang="de-DE" dirty="0" err="1"/>
              <a:t>and</a:t>
            </a:r>
            <a:r>
              <a:rPr lang="de-DE" dirty="0"/>
              <a:t> </a:t>
            </a:r>
            <a:r>
              <a:rPr lang="de-DE" b="1" dirty="0" err="1"/>
              <a:t>direct</a:t>
            </a:r>
            <a:r>
              <a:rPr lang="de-DE" b="1" dirty="0"/>
              <a:t> </a:t>
            </a:r>
            <a:r>
              <a:rPr lang="de-DE" b="1" dirty="0" err="1"/>
              <a:t>lobbying</a:t>
            </a:r>
            <a:r>
              <a:rPr lang="de-DE" dirty="0"/>
              <a:t>. </a:t>
            </a:r>
            <a:endParaRPr lang="en-US" dirty="0"/>
          </a:p>
          <a:p>
            <a:endParaRPr lang="en-US" dirty="0"/>
          </a:p>
        </p:txBody>
      </p:sp>
    </p:spTree>
    <p:extLst>
      <p:ext uri="{BB962C8B-B14F-4D97-AF65-F5344CB8AC3E}">
        <p14:creationId xmlns:p14="http://schemas.microsoft.com/office/powerpoint/2010/main" val="1759870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US" u="sng" cap="none" dirty="0"/>
            </a:br>
            <a:r>
              <a:rPr lang="en-US" cap="none" dirty="0"/>
              <a:t>What is Lobbying?</a:t>
            </a:r>
          </a:p>
        </p:txBody>
      </p:sp>
      <p:sp>
        <p:nvSpPr>
          <p:cNvPr id="3" name="Content Placeholder 2"/>
          <p:cNvSpPr>
            <a:spLocks noGrp="1"/>
          </p:cNvSpPr>
          <p:nvPr>
            <p:ph idx="1"/>
          </p:nvPr>
        </p:nvSpPr>
        <p:spPr/>
        <p:txBody>
          <a:bodyPr vert="horz" lIns="91440" tIns="45720" rIns="91440" bIns="45720" rtlCol="0" anchor="t">
            <a:normAutofit/>
          </a:bodyPr>
          <a:lstStyle/>
          <a:p>
            <a:pPr marL="285750" indent="-285750"/>
            <a:r>
              <a:rPr lang="en-US" dirty="0"/>
              <a:t>Asking your member of Congress to vote for or against, or amend, introduced legislation.</a:t>
            </a:r>
          </a:p>
          <a:p>
            <a:pPr marL="285750" indent="-285750"/>
            <a:r>
              <a:rPr lang="en-US" dirty="0"/>
              <a:t>Emailing a “call to action” to your members urging them to contact their member of Congress in support of action on introduced legislation or pending regulations.</a:t>
            </a:r>
            <a:endParaRPr lang="en-US" dirty="0">
              <a:cs typeface="Calibri"/>
            </a:endParaRPr>
          </a:p>
          <a:p>
            <a:pPr marL="285750" indent="-285750"/>
            <a:r>
              <a:rPr lang="en-US" dirty="0">
                <a:cs typeface="Calibri"/>
              </a:rPr>
              <a:t>It is important to understand the difference between Direct Lobbying and Grassroots Lobbying because the two types come into play during the 501(h) calculation.</a:t>
            </a:r>
          </a:p>
          <a:p>
            <a:pPr marL="285750" indent="-285750"/>
            <a:r>
              <a:rPr lang="en-US" dirty="0">
                <a:cs typeface="Calibri"/>
              </a:rPr>
              <a:t>These two types of lobbying use a different method of obtaining the same result, but are classified differently.</a:t>
            </a:r>
          </a:p>
        </p:txBody>
      </p:sp>
    </p:spTree>
    <p:extLst>
      <p:ext uri="{BB962C8B-B14F-4D97-AF65-F5344CB8AC3E}">
        <p14:creationId xmlns:p14="http://schemas.microsoft.com/office/powerpoint/2010/main" val="3027209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br>
              <a:rPr lang="en-US" u="sng" cap="none" dirty="0"/>
            </a:br>
            <a:r>
              <a:rPr lang="en-US" cap="none" dirty="0"/>
              <a:t>Direct Lobbying v. Grassroots Lobbying</a:t>
            </a:r>
          </a:p>
        </p:txBody>
      </p:sp>
      <p:sp>
        <p:nvSpPr>
          <p:cNvPr id="5" name="Content Placeholder 4"/>
          <p:cNvSpPr>
            <a:spLocks noGrp="1"/>
          </p:cNvSpPr>
          <p:nvPr>
            <p:ph sz="half" idx="1"/>
          </p:nvPr>
        </p:nvSpPr>
        <p:spPr/>
        <p:txBody>
          <a:bodyPr>
            <a:normAutofit fontScale="92500" lnSpcReduction="20000"/>
          </a:bodyPr>
          <a:lstStyle/>
          <a:p>
            <a:r>
              <a:rPr lang="en-US" b="1" dirty="0"/>
              <a:t>Direct Lobbying </a:t>
            </a:r>
            <a:r>
              <a:rPr lang="en-US" dirty="0"/>
              <a:t>refers to the attempt to influence any legislation through communication with a legislator, an employee of a legislative body or other government official, which:</a:t>
            </a:r>
          </a:p>
          <a:p>
            <a:pPr marL="0" indent="0">
              <a:buNone/>
            </a:pPr>
            <a:r>
              <a:rPr lang="en-US" dirty="0"/>
              <a:t>   (1) refers to specific legislation; and</a:t>
            </a:r>
          </a:p>
          <a:p>
            <a:pPr marL="0" indent="0">
              <a:buNone/>
            </a:pPr>
            <a:r>
              <a:rPr lang="en-US" dirty="0"/>
              <a:t>   (2) reflects a view on such legislation.</a:t>
            </a:r>
          </a:p>
          <a:p>
            <a:endParaRPr lang="en-US" dirty="0"/>
          </a:p>
        </p:txBody>
      </p:sp>
      <p:sp>
        <p:nvSpPr>
          <p:cNvPr id="6" name="Content Placeholder 5"/>
          <p:cNvSpPr>
            <a:spLocks noGrp="1"/>
          </p:cNvSpPr>
          <p:nvPr>
            <p:ph sz="half" idx="2"/>
          </p:nvPr>
        </p:nvSpPr>
        <p:spPr/>
        <p:txBody>
          <a:bodyPr>
            <a:normAutofit fontScale="92500" lnSpcReduction="20000"/>
          </a:bodyPr>
          <a:lstStyle/>
          <a:p>
            <a:r>
              <a:rPr lang="en-US" b="1" dirty="0"/>
              <a:t>Grassroots Lobbying </a:t>
            </a:r>
            <a:r>
              <a:rPr lang="en-US" dirty="0"/>
              <a:t>refers to any attempt to influence any legislation through an attempt to affect the opinions of the general public or any segment thereof. A grassroots lobbying communication is one which:</a:t>
            </a:r>
          </a:p>
          <a:p>
            <a:pPr marL="0" indent="0">
              <a:buNone/>
            </a:pPr>
            <a:r>
              <a:rPr lang="en-US" dirty="0"/>
              <a:t>  (1) refers to specific legislation;</a:t>
            </a:r>
          </a:p>
          <a:p>
            <a:pPr marL="0" indent="0">
              <a:buNone/>
            </a:pPr>
            <a:r>
              <a:rPr lang="en-US" dirty="0"/>
              <a:t>  (2) reflects a view on that legislation; and</a:t>
            </a:r>
          </a:p>
          <a:p>
            <a:pPr marL="0" indent="0">
              <a:buNone/>
            </a:pPr>
            <a:r>
              <a:rPr lang="en-US" dirty="0"/>
              <a:t>  (3) encourages the recipient to take certain  action with respect to the legislation. </a:t>
            </a:r>
          </a:p>
        </p:txBody>
      </p:sp>
    </p:spTree>
    <p:extLst>
      <p:ext uri="{BB962C8B-B14F-4D97-AF65-F5344CB8AC3E}">
        <p14:creationId xmlns:p14="http://schemas.microsoft.com/office/powerpoint/2010/main" val="488307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US" u="sng" cap="none" dirty="0"/>
            </a:br>
            <a:r>
              <a:rPr lang="en-US" cap="none" dirty="0"/>
              <a:t>Why might my organization want to Lobby? </a:t>
            </a:r>
          </a:p>
        </p:txBody>
      </p:sp>
      <p:sp>
        <p:nvSpPr>
          <p:cNvPr id="3" name="Content Placeholder 2"/>
          <p:cNvSpPr>
            <a:spLocks noGrp="1"/>
          </p:cNvSpPr>
          <p:nvPr>
            <p:ph idx="1"/>
          </p:nvPr>
        </p:nvSpPr>
        <p:spPr/>
        <p:txBody>
          <a:bodyPr>
            <a:normAutofit/>
          </a:bodyPr>
          <a:lstStyle/>
          <a:p>
            <a:r>
              <a:rPr lang="en-US" dirty="0"/>
              <a:t>Think of Lobbying as a tool. </a:t>
            </a:r>
          </a:p>
          <a:p>
            <a:r>
              <a:rPr lang="en-US" dirty="0"/>
              <a:t>Lobbying is an effective form of advocacy that can help all nonprofits.</a:t>
            </a:r>
          </a:p>
          <a:p>
            <a:r>
              <a:rPr lang="en-US" dirty="0"/>
              <a:t>Most nonprofits exist to make the world better and fairer, for a particular constituency group or community, or for the planet as a whole. </a:t>
            </a:r>
          </a:p>
          <a:p>
            <a:r>
              <a:rPr lang="en-US" dirty="0"/>
              <a:t>If nonprofits want to achieve their goals—a cleaner environment, more affordable housing, health care for everyone, equal pay for equal work—then lobbying is an </a:t>
            </a:r>
            <a:r>
              <a:rPr lang="en-US" b="1" dirty="0"/>
              <a:t>indispensable tool.</a:t>
            </a:r>
            <a:r>
              <a:rPr lang="en-US" dirty="0"/>
              <a:t> </a:t>
            </a:r>
          </a:p>
        </p:txBody>
      </p:sp>
    </p:spTree>
    <p:extLst>
      <p:ext uri="{BB962C8B-B14F-4D97-AF65-F5344CB8AC3E}">
        <p14:creationId xmlns:p14="http://schemas.microsoft.com/office/powerpoint/2010/main" val="8379692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US" u="sng" cap="none" dirty="0"/>
            </a:br>
            <a:r>
              <a:rPr lang="en-US" cap="none" dirty="0"/>
              <a:t>What is Advocacy?</a:t>
            </a:r>
          </a:p>
        </p:txBody>
      </p:sp>
      <p:sp>
        <p:nvSpPr>
          <p:cNvPr id="3" name="Content Placeholder 2"/>
          <p:cNvSpPr>
            <a:spLocks noGrp="1"/>
          </p:cNvSpPr>
          <p:nvPr>
            <p:ph idx="1"/>
          </p:nvPr>
        </p:nvSpPr>
        <p:spPr/>
        <p:txBody>
          <a:bodyPr vert="horz" lIns="91440" tIns="45720" rIns="91440" bIns="45720" rtlCol="0" anchor="t">
            <a:normAutofit lnSpcReduction="10000"/>
          </a:bodyPr>
          <a:lstStyle/>
          <a:p>
            <a:r>
              <a:rPr lang="en-US" sz="2100" dirty="0"/>
              <a:t>In each edition of its newsletter, Organization E, an environmental organization, routinely summarizes and reports on the status of environment-related bills pending in Congress.   The newsletter identifies each bill by a bill number and the sponsor’s name.   Although the summaries and status reports refer to, and often reflect a view on, specific legislation, they do not encourage readers to take action with respect to any of the bills.   The summaries and status reports are not grassroots lobbying communications.</a:t>
            </a:r>
            <a:endParaRPr lang="en-US" sz="2100" dirty="0">
              <a:cs typeface="Calibri"/>
            </a:endParaRPr>
          </a:p>
          <a:p>
            <a:r>
              <a:rPr lang="en-US" sz="2100" dirty="0"/>
              <a:t>Organization Z prepares a paper on a particular state’s environmental problems.   The paper does not reflect a view on any specific pending legislation nor on any specific legislative proposal which Z supports or opposes. Z’s paper is not a lobbying communication, even if it is sent to a legislator.</a:t>
            </a:r>
            <a:endParaRPr lang="en-US" sz="2100" dirty="0">
              <a:cs typeface="Calibri"/>
            </a:endParaRPr>
          </a:p>
          <a:p>
            <a:r>
              <a:rPr lang="en-US" sz="2100" dirty="0"/>
              <a:t>It is important to note that you can advocate without lobbying.  Advocacy is encouraged and any organization can engage in advocacy without having to worry about government regulation.  Bottom line, Advocacy is permissible.</a:t>
            </a:r>
            <a:br>
              <a:rPr lang="en-US" dirty="0"/>
            </a:br>
            <a:endParaRPr lang="en-US">
              <a:cs typeface="Calibri"/>
            </a:endParaRPr>
          </a:p>
        </p:txBody>
      </p:sp>
    </p:spTree>
    <p:extLst>
      <p:ext uri="{BB962C8B-B14F-4D97-AF65-F5344CB8AC3E}">
        <p14:creationId xmlns:p14="http://schemas.microsoft.com/office/powerpoint/2010/main" val="3775205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u="sng" cap="none" dirty="0"/>
            </a:br>
            <a:r>
              <a:rPr lang="en-US" cap="none" dirty="0"/>
              <a:t>The Difference Between Lobbying and Advocacy</a:t>
            </a:r>
          </a:p>
        </p:txBody>
      </p:sp>
      <p:sp>
        <p:nvSpPr>
          <p:cNvPr id="4" name="Content Placeholder 3"/>
          <p:cNvSpPr>
            <a:spLocks noGrp="1"/>
          </p:cNvSpPr>
          <p:nvPr>
            <p:ph sz="half" idx="1"/>
          </p:nvPr>
        </p:nvSpPr>
        <p:spPr/>
        <p:txBody>
          <a:bodyPr>
            <a:normAutofit lnSpcReduction="10000"/>
          </a:bodyPr>
          <a:lstStyle/>
          <a:p>
            <a:r>
              <a:rPr lang="en-US" dirty="0"/>
              <a:t>Lobbying: attempts to influence </a:t>
            </a:r>
            <a:r>
              <a:rPr lang="en-US" b="1" dirty="0"/>
              <a:t>specific</a:t>
            </a:r>
            <a:r>
              <a:rPr lang="en-US" dirty="0"/>
              <a:t> legislation through direct or grassroots communication with legislators or their staff. </a:t>
            </a:r>
          </a:p>
          <a:p>
            <a:r>
              <a:rPr lang="en-US" dirty="0"/>
              <a:t>Advocacy can occur without lobbying, but lobbying cannot occur without advocacy.</a:t>
            </a:r>
          </a:p>
          <a:p>
            <a:r>
              <a:rPr lang="en-US" dirty="0"/>
              <a:t>Lobbying is considered constitutionally protected free speech. </a:t>
            </a:r>
          </a:p>
          <a:p>
            <a:endParaRPr lang="en-US" dirty="0"/>
          </a:p>
        </p:txBody>
      </p:sp>
      <p:sp>
        <p:nvSpPr>
          <p:cNvPr id="5" name="Content Placeholder 4"/>
          <p:cNvSpPr>
            <a:spLocks noGrp="1"/>
          </p:cNvSpPr>
          <p:nvPr>
            <p:ph sz="half" idx="2"/>
          </p:nvPr>
        </p:nvSpPr>
        <p:spPr/>
        <p:txBody>
          <a:bodyPr>
            <a:normAutofit lnSpcReduction="10000"/>
          </a:bodyPr>
          <a:lstStyle/>
          <a:p>
            <a:r>
              <a:rPr lang="en-US" dirty="0"/>
              <a:t>Advocacy: a range of activities that seek to bring about systemic social change </a:t>
            </a:r>
          </a:p>
          <a:p>
            <a:r>
              <a:rPr lang="en-US" dirty="0"/>
              <a:t>Often seeks to address root causes as well as the symptoms of social and economic problems. </a:t>
            </a:r>
          </a:p>
          <a:p>
            <a:r>
              <a:rPr lang="en-US" dirty="0"/>
              <a:t>Action may include community organizing, public policy, and lobbying litigation, or nonpartisan voter engagement. </a:t>
            </a:r>
          </a:p>
          <a:p>
            <a:endParaRPr lang="en-US" dirty="0"/>
          </a:p>
        </p:txBody>
      </p:sp>
    </p:spTree>
    <p:extLst>
      <p:ext uri="{BB962C8B-B14F-4D97-AF65-F5344CB8AC3E}">
        <p14:creationId xmlns:p14="http://schemas.microsoft.com/office/powerpoint/2010/main" val="27390547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25627" y="409222"/>
            <a:ext cx="3499557" cy="684390"/>
          </a:xfrm>
        </p:spPr>
        <p:txBody>
          <a:bodyPr/>
          <a:lstStyle/>
          <a:p>
            <a:r>
              <a:rPr lang="en-US" dirty="0"/>
              <a:t>End</a:t>
            </a:r>
          </a:p>
        </p:txBody>
      </p:sp>
    </p:spTree>
    <p:extLst>
      <p:ext uri="{BB962C8B-B14F-4D97-AF65-F5344CB8AC3E}">
        <p14:creationId xmlns:p14="http://schemas.microsoft.com/office/powerpoint/2010/main" val="2564322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1581</TotalTime>
  <Words>744</Words>
  <Application>Microsoft Macintosh PowerPoint</Application>
  <PresentationFormat>Widescreen</PresentationFormat>
  <Paragraphs>53</Paragraphs>
  <Slides>9</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Module 1</vt:lpstr>
      <vt:lpstr> Module 1 Learning Objectives</vt:lpstr>
      <vt:lpstr> What is Lobbying?</vt:lpstr>
      <vt:lpstr> What is Lobbying?</vt:lpstr>
      <vt:lpstr> Direct Lobbying v. Grassroots Lobbying</vt:lpstr>
      <vt:lpstr> Why might my organization want to Lobby? </vt:lpstr>
      <vt:lpstr> What is Advocacy?</vt:lpstr>
      <vt:lpstr> The Difference Between Lobbying and Advocacy</vt:lpstr>
      <vt:lpstr>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501(H) ELECTION: 101</dc:title>
  <dc:creator>Rj Fruch</dc:creator>
  <cp:lastModifiedBy>White, Candace</cp:lastModifiedBy>
  <cp:revision>169</cp:revision>
  <dcterms:created xsi:type="dcterms:W3CDTF">2018-10-30T12:09:35Z</dcterms:created>
  <dcterms:modified xsi:type="dcterms:W3CDTF">2020-03-04T12:52:31Z</dcterms:modified>
</cp:coreProperties>
</file>