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9"/>
  </p:notesMasterIdLst>
  <p:sldIdLst>
    <p:sldId id="328" r:id="rId2"/>
    <p:sldId id="353" r:id="rId3"/>
    <p:sldId id="379" r:id="rId4"/>
    <p:sldId id="380" r:id="rId5"/>
    <p:sldId id="381" r:id="rId6"/>
    <p:sldId id="382" r:id="rId7"/>
    <p:sldId id="2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j Fruch" initials="R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94817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DB2C-A6E1-E743-A6E6-6C455C5CC902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1DF1-6852-574E-9AD4-4ADEE958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01DF1-6852-574E-9AD4-4ADEE958E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26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01DF1-6852-574E-9AD4-4ADEE958EC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09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01DF1-6852-574E-9AD4-4ADEE958EC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9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01DF1-6852-574E-9AD4-4ADEE958EC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4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E716-60A3-4537-9FAB-5168E1B26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6BB02-5503-4B4F-B0D1-23E682317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BF84-136B-405B-B5D7-E8141EF3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4FAF-9466-4AC9-99AE-F2F76E8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0073-C4BA-420E-A9EB-3C6D9DE1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79C6-B76E-4553-9050-B0497698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B4839-A478-495F-A9C5-4DD3B83D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080F-FB94-4872-BEFF-56CB71A2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90762-F290-4A34-938E-0CA8379F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39F4-2B30-461C-84CC-6DAB1F46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2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ADAA1-7850-4D64-9B3F-384A17ADC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C185B-0807-4767-A864-3D2D2341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9FD95-B048-4C64-9251-7F559F6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BF6-AF5E-4087-AA90-4B648B8D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95A66-A2E2-4397-B7ED-096F5263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1EB1C-F650-465B-8452-5D11C94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E0156-AAC1-4139-AC0C-9527E387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EFDF5-E8B9-4D7F-9F2E-158DB15E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A800-51FF-47FB-B266-A7271770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94A1-2C41-4D06-BEB8-FD1FDD3C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85E5-0A90-43DA-9A96-55AC1336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90E30-F6DD-48F3-9E5F-6D309B11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96D0-B083-4FD3-825A-24B6EE6D2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6CDD2-652E-454C-BEA9-D4E8D15E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3AA6-1535-4332-9651-A5459F99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4550-6EB9-436E-B101-A1CB5059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749-5C96-42F0-A02A-7BED04C78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97D-D7D9-4534-93C8-1772E206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B760-3F06-45D8-AF2C-18154C27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7276-946F-483C-BB2E-33D8085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CA60F-F79F-4671-A1DE-DA4DD221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3F4-D340-4664-B8A5-4B41DDCD0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CA598-0778-4F9D-BC1C-B614E10D3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45CA7-2F7C-4419-B01A-4D266800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FA6BE-9BB4-43D2-A588-A8D49FF29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DB83C-1CD7-425C-B946-7E5070830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11FA6-7E0C-46B1-AD77-F003046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E1D73-811E-4B39-BEDD-4641E83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31C49-8FE7-4B52-A05C-38C9D9BE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3C22-C479-4544-91B6-9704CDD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3F635-A16D-420A-BB3F-0AB00290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76D39-77B6-486D-A773-B06D2B5A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DD8B8-44BA-4F5C-AC39-2A3145BC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3A366-A4AA-4968-AEC9-989B6F2C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FC51A-6ACD-4F98-94AE-7D3E99F2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7214A-7B7E-4F4E-8B5F-7FA9D82E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4F13-7F61-48EE-828C-784122011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DD82-3AE2-40FE-9809-6207A70D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84B0D-AC80-4CF6-9CD6-25B6BAC2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D53A-9952-4C26-A770-F87C76380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A3A8-AF17-4808-850D-6048C62C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A3A7-B76D-4C90-BA56-164A664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B294-AFA4-4FF0-A720-96454F8C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D6BDA-3433-4E1E-BFBE-295515A45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00C8-6387-40B7-808A-AF9417E7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0F889-9C3F-4C73-BD97-77EC9156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F1496-B5EF-4B48-BD6A-4C6757FC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88B68-CA9B-48B4-80E4-AF7FE822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F5885-C643-4B5E-8C00-0A8BCF31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7DB37-D970-4D19-971C-E7E34ADBA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E425-E69A-41AE-8A84-9D1E443A8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3C132-999E-4E81-BD95-6C2B728C2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8E30-7AF0-436A-9959-5DC581F48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92FCC9-9F32-3D4F-BF36-AEC43E376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3919" y="802298"/>
            <a:ext cx="10310934" cy="2683852"/>
          </a:xfrm>
        </p:spPr>
        <p:txBody>
          <a:bodyPr/>
          <a:lstStyle/>
          <a:p>
            <a:r>
              <a:rPr lang="en-US" cap="none" dirty="0"/>
              <a:t>501(c)(3) Organizations and Political Activities: Introduction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8BBD3-8805-9846-B09F-4D3FEEEE5A82}"/>
              </a:ext>
            </a:extLst>
          </p:cNvPr>
          <p:cNvSpPr txBox="1">
            <a:spLocks/>
          </p:cNvSpPr>
          <p:nvPr/>
        </p:nvSpPr>
        <p:spPr>
          <a:xfrm>
            <a:off x="2417779" y="3486151"/>
            <a:ext cx="8637073" cy="137160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4500" cap="none" dirty="0"/>
          </a:p>
        </p:txBody>
      </p:sp>
    </p:spTree>
    <p:extLst>
      <p:ext uri="{BB962C8B-B14F-4D97-AF65-F5344CB8AC3E}">
        <p14:creationId xmlns:p14="http://schemas.microsoft.com/office/powerpoint/2010/main" val="115665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4621-F352-4D3F-B8EC-8251E490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u="sng" cap="none" dirty="0"/>
            </a:br>
            <a:r>
              <a:rPr lang="en-US" cap="none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4746B-93C0-4141-A700-C5E4B406A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Reasons why 501(c)(3) organizations should consider lobbying</a:t>
            </a:r>
          </a:p>
          <a:p>
            <a:pPr lvl="1"/>
            <a:r>
              <a:rPr lang="en-US" dirty="0"/>
              <a:t>Restrictions on a 501(c)(3) organization’s lobbying activities  </a:t>
            </a:r>
          </a:p>
          <a:p>
            <a:pPr lvl="1"/>
            <a:r>
              <a:rPr lang="en-US" dirty="0"/>
              <a:t>Penalty for excessive lobbying activities </a:t>
            </a:r>
          </a:p>
          <a:p>
            <a:pPr lvl="1"/>
            <a:r>
              <a:rPr lang="en-US" dirty="0"/>
              <a:t>Restriction on 501(c)(3) organizations</a:t>
            </a:r>
          </a:p>
          <a:p>
            <a:pPr lvl="1"/>
            <a:r>
              <a:rPr lang="en-US" dirty="0"/>
              <a:t>Penalties for electioneering</a:t>
            </a:r>
          </a:p>
        </p:txBody>
      </p:sp>
    </p:spTree>
    <p:extLst>
      <p:ext uri="{BB962C8B-B14F-4D97-AF65-F5344CB8AC3E}">
        <p14:creationId xmlns:p14="http://schemas.microsoft.com/office/powerpoint/2010/main" val="401910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u="sng" cap="none" dirty="0"/>
            </a:br>
            <a:r>
              <a:rPr lang="en-US" cap="none" dirty="0"/>
              <a:t>Why consider lobbying?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Lobbying is an effective form of advocacy to further a nonprofit’s mission</a:t>
            </a:r>
          </a:p>
          <a:p>
            <a:r>
              <a:rPr lang="en-US" dirty="0"/>
              <a:t>Most nonprofits exist to make the world better and fairer, for a particular constituency group or community, or for the planet as a whole</a:t>
            </a:r>
          </a:p>
          <a:p>
            <a:r>
              <a:rPr lang="en-US" dirty="0"/>
              <a:t>If nonprofits want to achieve their goals—a cleaner environment, more affordable housing, health care for everyone, equal pay for equal work—then lobbying is an </a:t>
            </a:r>
            <a:r>
              <a:rPr lang="en-US" b="1" dirty="0"/>
              <a:t>indispensable tool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6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cap="none" dirty="0"/>
            </a:br>
            <a:r>
              <a:rPr lang="en-US" dirty="0"/>
              <a:t>501(c)(3) Organization’s Lobbying Restrictions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501(c) organization’s lobbying activity </a:t>
            </a:r>
          </a:p>
          <a:p>
            <a:pPr lvl="1"/>
            <a:r>
              <a:rPr lang="en-US" dirty="0"/>
              <a:t>No absolute prohibition </a:t>
            </a:r>
          </a:p>
          <a:p>
            <a:pPr lvl="1"/>
            <a:r>
              <a:rPr lang="en-US" dirty="0"/>
              <a:t>No unlimited amount </a:t>
            </a:r>
          </a:p>
          <a:p>
            <a:r>
              <a:rPr lang="en-US" dirty="0"/>
              <a:t>Amount of lobbying activity allowed depends on the test</a:t>
            </a:r>
          </a:p>
          <a:p>
            <a:pPr lvl="1"/>
            <a:r>
              <a:rPr lang="en-US" dirty="0"/>
              <a:t>No Substantial Part Test </a:t>
            </a:r>
          </a:p>
          <a:p>
            <a:pPr lvl="1"/>
            <a:r>
              <a:rPr lang="en-US" dirty="0"/>
              <a:t>501(h) Expenditure Test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74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cap="none" dirty="0"/>
            </a:br>
            <a:r>
              <a:rPr lang="en-US" dirty="0"/>
              <a:t>Penalty for Excessive Lobbying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Harsh Penalties </a:t>
            </a:r>
          </a:p>
          <a:p>
            <a:pPr lvl="1"/>
            <a:r>
              <a:rPr lang="en-US" dirty="0"/>
              <a:t>Revocation of charity’s tax-exempt status </a:t>
            </a:r>
          </a:p>
          <a:p>
            <a:pPr lvl="1"/>
            <a:r>
              <a:rPr lang="en-US" dirty="0"/>
              <a:t>Charity and charity manager’s may be subject to penalty equal to 5% of lobbying expenditures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6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u="sng" cap="none" dirty="0"/>
            </a:br>
            <a:r>
              <a:rPr lang="en-US" dirty="0"/>
              <a:t>501(c)(3) Organizations &amp; Electioneering 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Absolute prohibition on 501(c)(3) electioneering activity </a:t>
            </a:r>
          </a:p>
          <a:p>
            <a:pPr lvl="1"/>
            <a:r>
              <a:rPr lang="en-US" dirty="0"/>
              <a:t>Different standard for electioneering compared to lobbying</a:t>
            </a:r>
          </a:p>
          <a:p>
            <a:r>
              <a:rPr lang="en-US" dirty="0"/>
              <a:t>Harsh penalties </a:t>
            </a:r>
          </a:p>
          <a:p>
            <a:pPr lvl="1"/>
            <a:r>
              <a:rPr lang="en-US" dirty="0"/>
              <a:t>Revocation of charity’s tax-exempt status </a:t>
            </a:r>
          </a:p>
          <a:p>
            <a:pPr lvl="1"/>
            <a:r>
              <a:rPr lang="en-US" dirty="0"/>
              <a:t>Monetary penalties</a:t>
            </a:r>
          </a:p>
          <a:p>
            <a:pPr lvl="2"/>
            <a:r>
              <a:rPr lang="en-US" dirty="0"/>
              <a:t>Charity – 10% of the political expenditure </a:t>
            </a:r>
          </a:p>
          <a:p>
            <a:pPr lvl="2"/>
            <a:r>
              <a:rPr lang="en-US" dirty="0"/>
              <a:t>Participating manager – 2.5% of the political expenditure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9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469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96362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268</Words>
  <Application>Microsoft Macintosh PowerPoint</Application>
  <PresentationFormat>Widescreen</PresentationFormat>
  <Paragraphs>39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501(c)(3) Organizations and Political Activities: Introduction</vt:lpstr>
      <vt:lpstr> Learning Objectives</vt:lpstr>
      <vt:lpstr> Why consider lobbying? </vt:lpstr>
      <vt:lpstr> 501(c)(3) Organization’s Lobbying Restrictions </vt:lpstr>
      <vt:lpstr> Penalty for Excessive Lobbying </vt:lpstr>
      <vt:lpstr> 501(c)(3) Organizations &amp; Electioneering 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501(H) ELECTION: 101</dc:title>
  <dc:creator>Rj Fruch</dc:creator>
  <cp:lastModifiedBy>White, Candace</cp:lastModifiedBy>
  <cp:revision>169</cp:revision>
  <dcterms:created xsi:type="dcterms:W3CDTF">2018-10-30T12:09:35Z</dcterms:created>
  <dcterms:modified xsi:type="dcterms:W3CDTF">2020-03-04T12:51:41Z</dcterms:modified>
</cp:coreProperties>
</file>