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1"/>
  </p:notesMasterIdLst>
  <p:sldIdLst>
    <p:sldId id="368" r:id="rId2"/>
    <p:sldId id="369" r:id="rId3"/>
    <p:sldId id="324" r:id="rId4"/>
    <p:sldId id="325" r:id="rId5"/>
    <p:sldId id="290" r:id="rId6"/>
    <p:sldId id="326" r:id="rId7"/>
    <p:sldId id="327" r:id="rId8"/>
    <p:sldId id="285" r:id="rId9"/>
    <p:sldId id="44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j Fruch" initials="R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4" autoAdjust="0"/>
    <p:restoredTop sz="94817"/>
  </p:normalViewPr>
  <p:slideViewPr>
    <p:cSldViewPr snapToGrid="0">
      <p:cViewPr varScale="1">
        <p:scale>
          <a:sx n="107" d="100"/>
          <a:sy n="107" d="100"/>
        </p:scale>
        <p:origin x="8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0DB2C-A6E1-E743-A6E6-6C455C5CC902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1DF1-6852-574E-9AD4-4ADEE958E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E716-60A3-4537-9FAB-5168E1B26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6BB02-5503-4B4F-B0D1-23E682317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BF84-136B-405B-B5D7-E8141EF3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4FAF-9466-4AC9-99AE-F2F76E8E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80073-C4BA-420E-A9EB-3C6D9DE1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4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779C6-B76E-4553-9050-B0497698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B4839-A478-495F-A9C5-4DD3B83D9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2080F-FB94-4872-BEFF-56CB71A2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90762-F290-4A34-938E-0CA8379F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B39F4-2B30-461C-84CC-6DAB1F46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2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ADAA1-7850-4D64-9B3F-384A17ADC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C185B-0807-4767-A864-3D2D2341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9FD95-B048-4C64-9251-7F559F6E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DBF6-AF5E-4087-AA90-4B648B8D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95A66-A2E2-4397-B7ED-096F5263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3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1EB1C-F650-465B-8452-5D11C941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E0156-AAC1-4139-AC0C-9527E387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EFDF5-E8B9-4D7F-9F2E-158DB15E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A800-51FF-47FB-B266-A7271770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094A1-2C41-4D06-BEB8-FD1FDD3C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9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85E5-0A90-43DA-9A96-55AC1336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90E30-F6DD-48F3-9E5F-6D309B114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E96D0-B083-4FD3-825A-24B6EE6D2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6CDD2-652E-454C-BEA9-D4E8D15E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A3AA6-1535-4332-9651-A5459F99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0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4550-6EB9-436E-B101-A1CB5059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09749-5C96-42F0-A02A-7BED04C78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DC97D-D7D9-4534-93C8-1772E206B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6B760-3F06-45D8-AF2C-18154C27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F7276-946F-483C-BB2E-33D80856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CA60F-F79F-4671-A1DE-DA4DD221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53F4-D340-4664-B8A5-4B41DDCD0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CA598-0778-4F9D-BC1C-B614E10D3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45CA7-2F7C-4419-B01A-4D266800E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FA6BE-9BB4-43D2-A588-A8D49FF29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DB83C-1CD7-425C-B946-7E5070830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711FA6-7E0C-46B1-AD77-F003046E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BE1D73-811E-4B39-BEDD-4641E833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731C49-8FE7-4B52-A05C-38C9D9BE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9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3C22-C479-4544-91B6-9704CDD6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63F635-A16D-420A-BB3F-0AB00290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76D39-77B6-486D-A773-B06D2B5A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DD8B8-44BA-4F5C-AC39-2A3145BC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1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73A366-A4AA-4968-AEC9-989B6F2C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FC51A-6ACD-4F98-94AE-7D3E99F2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7214A-7B7E-4F4E-8B5F-7FA9D82E3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84F13-7F61-48EE-828C-78412201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6DD82-3AE2-40FE-9809-6207A70D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84B0D-AC80-4CF6-9CD6-25B6BAC24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8D53A-9952-4C26-A770-F87C76380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3A3A8-AF17-4808-850D-6048C62CE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1A3A7-B76D-4C90-BA56-164A664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BB294-AFA4-4FF0-A720-96454F8CE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6D6BDA-3433-4E1E-BFBE-295515A458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000C8-6387-40B7-808A-AF9417E75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0F889-9C3F-4C73-BD97-77EC9156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F1496-B5EF-4B48-BD6A-4C6757FC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88B68-CA9B-48B4-80E4-AF7FE822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5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F5885-C643-4B5E-8C00-0A8BCF31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7DB37-D970-4D19-971C-E7E34ADBA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3E425-E69A-41AE-8A84-9D1E443A8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3C132-999E-4E81-BD95-6C2B728C2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8E30-7AF0-436A-9959-5DC581F48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92FCC9-9F32-3D4F-BF36-AEC43E376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683852"/>
          </a:xfrm>
        </p:spPr>
        <p:txBody>
          <a:bodyPr/>
          <a:lstStyle/>
          <a:p>
            <a:r>
              <a:rPr lang="en-US" cap="none" dirty="0"/>
              <a:t>Module 9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EE8BBD3-8805-9846-B09F-4D3FEEEE5A82}"/>
              </a:ext>
            </a:extLst>
          </p:cNvPr>
          <p:cNvSpPr txBox="1">
            <a:spLocks/>
          </p:cNvSpPr>
          <p:nvPr/>
        </p:nvSpPr>
        <p:spPr>
          <a:xfrm>
            <a:off x="2417779" y="3486150"/>
            <a:ext cx="8637073" cy="1504949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cap="none" dirty="0"/>
              <a:t>501(h) Election Failure to Comply Penalties </a:t>
            </a:r>
          </a:p>
        </p:txBody>
      </p:sp>
    </p:spTree>
    <p:extLst>
      <p:ext uri="{BB962C8B-B14F-4D97-AF65-F5344CB8AC3E}">
        <p14:creationId xmlns:p14="http://schemas.microsoft.com/office/powerpoint/2010/main" val="412042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Module 9 Learning Objectives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the Expenditure test as it applies to charities with a 501(h) election in place </a:t>
            </a:r>
          </a:p>
          <a:p>
            <a:pPr lvl="1"/>
            <a:r>
              <a:rPr lang="en-US" dirty="0"/>
              <a:t>The 501(h) expenditure test </a:t>
            </a:r>
          </a:p>
          <a:p>
            <a:pPr lvl="1"/>
            <a:r>
              <a:rPr lang="en-US" dirty="0"/>
              <a:t>The test to determine whether an organization normally makes excessive lobbying expenditures and will lose their tax-exempt status</a:t>
            </a:r>
          </a:p>
          <a:p>
            <a:r>
              <a:rPr lang="en-US" dirty="0"/>
              <a:t>Understand how the “normally makes” test relates to the expenditure test</a:t>
            </a:r>
          </a:p>
          <a:p>
            <a:r>
              <a:rPr lang="en-US" dirty="0"/>
              <a:t>Review an example of the “normally makes” test as applied to a hypothetical organization </a:t>
            </a:r>
          </a:p>
        </p:txBody>
      </p:sp>
    </p:spTree>
    <p:extLst>
      <p:ext uri="{BB962C8B-B14F-4D97-AF65-F5344CB8AC3E}">
        <p14:creationId xmlns:p14="http://schemas.microsoft.com/office/powerpoint/2010/main" val="1417383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8CBF6-4D16-4AB4-90F7-56501D40E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Tax Imposed on Organization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C6783-DEF9-46E5-848C-2B0A425C3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396934" cy="3461790"/>
          </a:xfrm>
        </p:spPr>
        <p:txBody>
          <a:bodyPr/>
          <a:lstStyle/>
          <a:p>
            <a:r>
              <a:rPr lang="en-US" dirty="0"/>
              <a:t>25% of </a:t>
            </a:r>
            <a:r>
              <a:rPr lang="en-US" b="1" dirty="0"/>
              <a:t>excess lobbying expenditures</a:t>
            </a:r>
          </a:p>
          <a:p>
            <a:r>
              <a:rPr lang="en-US" dirty="0"/>
              <a:t>Excess lobbying expenditures are the greater of </a:t>
            </a:r>
          </a:p>
          <a:p>
            <a:pPr lvl="1"/>
            <a:r>
              <a:rPr lang="en-US" dirty="0"/>
              <a:t>(1) Total lobbying expenditures over the lobbying nontaxable amount; </a:t>
            </a:r>
            <a:r>
              <a:rPr lang="en-US" b="1" dirty="0"/>
              <a:t>OR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(2) Grassroots expenditures over the grassroots nontaxable amount.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212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5F2C0-9BDF-4591-9BD7-3E97B4A9E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501(h) Expenditure Test: Definitions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0A824-5602-4D77-8BE4-0F594B5D8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7491253" cy="345061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Lobbying expenditures </a:t>
            </a:r>
          </a:p>
          <a:p>
            <a:pPr lvl="1"/>
            <a:r>
              <a:rPr lang="en-US" dirty="0"/>
              <a:t>Expenditures made for the purpose of influencing legislation </a:t>
            </a:r>
          </a:p>
          <a:p>
            <a:pPr lvl="1"/>
            <a:r>
              <a:rPr lang="en-US" dirty="0"/>
              <a:t>Consists of both direct lobbying expenditures and grassroots lobbying expenditures </a:t>
            </a:r>
          </a:p>
          <a:p>
            <a:r>
              <a:rPr lang="en-US" b="1" dirty="0"/>
              <a:t>Grassroots lobbying expenditures </a:t>
            </a:r>
          </a:p>
          <a:p>
            <a:pPr lvl="1"/>
            <a:r>
              <a:rPr lang="en-US" dirty="0"/>
              <a:t>Any expenditure made for the purpose of influencing any legislation through an attempt to affect the opinions of the general public </a:t>
            </a:r>
          </a:p>
          <a:p>
            <a:r>
              <a:rPr lang="en-US" b="1" dirty="0"/>
              <a:t>Lobbying nontaxable amount</a:t>
            </a:r>
          </a:p>
          <a:p>
            <a:pPr lvl="1"/>
            <a:r>
              <a:rPr lang="en-US" dirty="0"/>
              <a:t>Total lobbying expenditures a charity can make without incurring a penalty </a:t>
            </a:r>
          </a:p>
          <a:p>
            <a:r>
              <a:rPr lang="en-US" b="1" dirty="0"/>
              <a:t>Grassroots nontaxable amount </a:t>
            </a:r>
          </a:p>
          <a:p>
            <a:pPr lvl="1"/>
            <a:r>
              <a:rPr lang="en-US" dirty="0"/>
              <a:t>Total grassroots lobbying expenditures a charity can make without incurring a penalty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90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cap="none" dirty="0"/>
            </a:br>
            <a:r>
              <a:rPr lang="en-US" cap="none" dirty="0"/>
              <a:t>Normally Makes Test:  Tax-Exempt Status Revoked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8290297" cy="3450613"/>
          </a:xfrm>
        </p:spPr>
        <p:txBody>
          <a:bodyPr/>
          <a:lstStyle/>
          <a:p>
            <a:r>
              <a:rPr lang="en-US" dirty="0"/>
              <a:t>An organization’s tax-exempt status is revoked if it normally makes:</a:t>
            </a:r>
          </a:p>
          <a:p>
            <a:pPr lvl="1"/>
            <a:r>
              <a:rPr lang="en-US" dirty="0"/>
              <a:t>Lobbying expenditures </a:t>
            </a:r>
            <a:r>
              <a:rPr lang="en-US" b="1" dirty="0"/>
              <a:t>in excess of its lobbying ceiling amount</a:t>
            </a:r>
            <a:r>
              <a:rPr lang="en-US" dirty="0"/>
              <a:t>, </a:t>
            </a:r>
            <a:r>
              <a:rPr lang="en-US" b="1" dirty="0"/>
              <a:t>OR</a:t>
            </a:r>
          </a:p>
          <a:p>
            <a:pPr lvl="1"/>
            <a:r>
              <a:rPr lang="en-US" dirty="0"/>
              <a:t>Grass root expenditures </a:t>
            </a:r>
            <a:r>
              <a:rPr lang="en-US" b="1" dirty="0"/>
              <a:t>in excess of its grass roots ceiling amount. </a:t>
            </a:r>
          </a:p>
        </p:txBody>
      </p:sp>
    </p:spTree>
    <p:extLst>
      <p:ext uri="{BB962C8B-B14F-4D97-AF65-F5344CB8AC3E}">
        <p14:creationId xmlns:p14="http://schemas.microsoft.com/office/powerpoint/2010/main" val="4027371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4DC71-E9B0-469B-909C-5C9E685EC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cap="none" dirty="0"/>
            </a:br>
            <a:r>
              <a:rPr lang="en-US" cap="none" dirty="0"/>
              <a:t>Normally Makes Test: Definitions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014CF-056D-4283-9AD9-864F6670A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8241061" cy="345061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2200" b="1" dirty="0"/>
              <a:t>Lobbying ceiling </a:t>
            </a:r>
            <a:endParaRPr lang="en-US" sz="2200" dirty="0"/>
          </a:p>
          <a:p>
            <a:pPr lvl="1"/>
            <a:r>
              <a:rPr lang="en-US" sz="2200" dirty="0"/>
              <a:t>150% of the organization’s lobbying nontaxable amount for a taxable year. </a:t>
            </a:r>
          </a:p>
          <a:p>
            <a:pPr lvl="0"/>
            <a:r>
              <a:rPr lang="en-US" sz="2200" b="1" dirty="0"/>
              <a:t>Grass roots ceiling</a:t>
            </a:r>
            <a:endParaRPr lang="en-US" sz="2200" dirty="0"/>
          </a:p>
          <a:p>
            <a:pPr lvl="1"/>
            <a:r>
              <a:rPr lang="en-US" sz="2200" dirty="0"/>
              <a:t>150% of the organization’s grass roots nontaxable amount for a taxable year.</a:t>
            </a:r>
          </a:p>
          <a:p>
            <a:pPr lvl="0"/>
            <a:r>
              <a:rPr lang="en-US" sz="2200" b="1" dirty="0"/>
              <a:t>Normally makes an expenditure in excess </a:t>
            </a:r>
            <a:endParaRPr lang="en-US" sz="2200" dirty="0"/>
          </a:p>
          <a:p>
            <a:pPr lvl="1"/>
            <a:r>
              <a:rPr lang="en-US" sz="2200" dirty="0"/>
              <a:t>The sum of the lobbying expenditures for the base years exceeds 150% of the sum of its lobbying nontaxable amounts for the base years, OR</a:t>
            </a:r>
          </a:p>
          <a:p>
            <a:pPr lvl="1"/>
            <a:r>
              <a:rPr lang="en-US" sz="2200" dirty="0"/>
              <a:t>The sum of the organization’s grass roots expenditures for its base years exceeds 150% of the sum of its grass roots nontaxable amount for the base years.</a:t>
            </a:r>
          </a:p>
          <a:p>
            <a:pPr lvl="0"/>
            <a:r>
              <a:rPr lang="en-US" sz="2200" b="1" dirty="0"/>
              <a:t>Base years</a:t>
            </a:r>
            <a:endParaRPr lang="en-US" sz="2200" dirty="0"/>
          </a:p>
          <a:p>
            <a:pPr lvl="1"/>
            <a:r>
              <a:rPr lang="en-US" sz="2200" dirty="0"/>
              <a:t>The determination year and the three taxable years immediately preceding the determination year. </a:t>
            </a:r>
          </a:p>
          <a:p>
            <a:pPr lvl="0"/>
            <a:r>
              <a:rPr lang="en-US" sz="2200" b="1" dirty="0"/>
              <a:t>Determination year</a:t>
            </a:r>
            <a:endParaRPr lang="en-US" sz="2200" dirty="0"/>
          </a:p>
          <a:p>
            <a:pPr lvl="1"/>
            <a:r>
              <a:rPr lang="en-US" sz="2200" dirty="0"/>
              <a:t>A taxable year in which the expenditure test election is in effect.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6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A3F52-85E3-4DF9-95A1-0E7479DE4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none" dirty="0"/>
              <a:t>Special Rule: Calculation in First Three Years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DB272-C82D-4769-ABC7-EDB90F4A1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7390580" cy="3426279"/>
          </a:xfrm>
        </p:spPr>
        <p:txBody>
          <a:bodyPr/>
          <a:lstStyle/>
          <a:p>
            <a:r>
              <a:rPr lang="en-US" b="1" dirty="0"/>
              <a:t>Exception for first three years</a:t>
            </a:r>
            <a:r>
              <a:rPr lang="en-US" dirty="0"/>
              <a:t>.</a:t>
            </a:r>
          </a:p>
          <a:p>
            <a:r>
              <a:rPr lang="en-US" dirty="0"/>
              <a:t>Regular calculation requires sum of current year’s and previous three years’ expenditures.</a:t>
            </a:r>
          </a:p>
          <a:p>
            <a:r>
              <a:rPr lang="en-US" dirty="0"/>
              <a:t>Creates a need for difference in base year calculations.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906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23901"/>
            <a:ext cx="9603275" cy="1054065"/>
          </a:xfrm>
        </p:spPr>
        <p:txBody>
          <a:bodyPr>
            <a:normAutofit fontScale="90000"/>
          </a:bodyPr>
          <a:lstStyle/>
          <a:p>
            <a:br>
              <a:rPr lang="en-US" cap="none" dirty="0"/>
            </a:br>
            <a:r>
              <a:rPr lang="en-US" cap="none" dirty="0"/>
              <a:t>501(h) Normally Makes Test: Example  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85D073C-8220-484C-ACBF-693B2C0ED1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60457" y="2054965"/>
          <a:ext cx="9604374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729">
                  <a:extLst>
                    <a:ext uri="{9D8B030D-6E8A-4147-A177-3AD203B41FA5}">
                      <a16:colId xmlns:a16="http://schemas.microsoft.com/office/drawing/2014/main" val="4252680372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892533407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2183741790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4070596167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770045780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2861349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Exempt Purposes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Lobbying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Grassroots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127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90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36,250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051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36,250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008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978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580,000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190,000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77049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21C15C9-2FC4-4583-A258-E432A119368A}"/>
              </a:ext>
            </a:extLst>
          </p:cNvPr>
          <p:cNvSpPr txBox="1"/>
          <p:nvPr/>
        </p:nvSpPr>
        <p:spPr>
          <a:xfrm>
            <a:off x="1460457" y="5131293"/>
            <a:ext cx="4833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150% of LNTA: $870,000 = 150% x 580,000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Lobbying Expenditures: $470,000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Result: No loss of exemption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20C560-1CF9-4184-9E0F-941C817ECDA9}"/>
              </a:ext>
            </a:extLst>
          </p:cNvPr>
          <p:cNvSpPr txBox="1"/>
          <p:nvPr/>
        </p:nvSpPr>
        <p:spPr>
          <a:xfrm>
            <a:off x="6221043" y="5131293"/>
            <a:ext cx="4833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150% of GRNTA: $217,000 = 150% x 145,000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Grassroot Expenditures: $190,000</a:t>
            </a:r>
          </a:p>
        </p:txBody>
      </p:sp>
    </p:spTree>
    <p:extLst>
      <p:ext uri="{BB962C8B-B14F-4D97-AF65-F5344CB8AC3E}">
        <p14:creationId xmlns:p14="http://schemas.microsoft.com/office/powerpoint/2010/main" val="236699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5627" y="409222"/>
            <a:ext cx="3499557" cy="684390"/>
          </a:xfrm>
        </p:spPr>
        <p:txBody>
          <a:bodyPr/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5643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514</Words>
  <Application>Microsoft Macintosh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Module 9</vt:lpstr>
      <vt:lpstr> Module 9 Learning Objectives </vt:lpstr>
      <vt:lpstr> Tax Imposed on Organization </vt:lpstr>
      <vt:lpstr> 501(h) Expenditure Test: Definitions </vt:lpstr>
      <vt:lpstr> Normally Makes Test:  Tax-Exempt Status Revoked</vt:lpstr>
      <vt:lpstr> Normally Makes Test: Definitions </vt:lpstr>
      <vt:lpstr>Special Rule: Calculation in First Three Years </vt:lpstr>
      <vt:lpstr> 501(h) Normally Makes Test: Example   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501(H) ELECTION: 101</dc:title>
  <dc:creator>Rj Fruch</dc:creator>
  <cp:lastModifiedBy>White, Candace</cp:lastModifiedBy>
  <cp:revision>169</cp:revision>
  <dcterms:created xsi:type="dcterms:W3CDTF">2018-10-30T12:09:35Z</dcterms:created>
  <dcterms:modified xsi:type="dcterms:W3CDTF">2020-03-04T13:00:06Z</dcterms:modified>
</cp:coreProperties>
</file>