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366" r:id="rId2"/>
    <p:sldId id="279" r:id="rId3"/>
    <p:sldId id="280" r:id="rId4"/>
    <p:sldId id="281" r:id="rId5"/>
    <p:sldId id="282" r:id="rId6"/>
    <p:sldId id="283" r:id="rId7"/>
    <p:sldId id="4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8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Expenditure Test: Sample Calculation #2</a:t>
            </a:r>
          </a:p>
        </p:txBody>
      </p:sp>
    </p:spTree>
    <p:extLst>
      <p:ext uri="{BB962C8B-B14F-4D97-AF65-F5344CB8AC3E}">
        <p14:creationId xmlns:p14="http://schemas.microsoft.com/office/powerpoint/2010/main" val="360059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ABC Charity makes the following expenditures: </a:t>
            </a:r>
          </a:p>
          <a:p>
            <a:pPr lvl="1"/>
            <a:r>
              <a:rPr lang="en-US" dirty="0"/>
              <a:t>Non-lobbying expenditures: $300,000</a:t>
            </a:r>
          </a:p>
          <a:p>
            <a:pPr lvl="1"/>
            <a:r>
              <a:rPr lang="en-US" dirty="0"/>
              <a:t>Direct lobbying expenditures: $70,000</a:t>
            </a:r>
          </a:p>
          <a:p>
            <a:pPr lvl="1"/>
            <a:r>
              <a:rPr lang="en-US" dirty="0"/>
              <a:t>Grassroots lobbying expenditures: $10,000</a:t>
            </a:r>
          </a:p>
          <a:p>
            <a:r>
              <a:rPr lang="en-US" dirty="0"/>
              <a:t>Does ABC charity have to pay a penalty for excessive lobbying expenditures? </a:t>
            </a:r>
          </a:p>
        </p:txBody>
      </p:sp>
    </p:spTree>
    <p:extLst>
      <p:ext uri="{BB962C8B-B14F-4D97-AF65-F5344CB8AC3E}">
        <p14:creationId xmlns:p14="http://schemas.microsoft.com/office/powerpoint/2010/main" val="18912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#1: Calculate the ABC Charity’s total exempt expenditures</a:t>
            </a:r>
          </a:p>
          <a:p>
            <a:pPr lvl="1"/>
            <a:r>
              <a:rPr lang="en-US" dirty="0"/>
              <a:t>Total exempt expenditures = non-lobbying expenditures + direct lobbying expenditures + grassroots lobbying expenditures </a:t>
            </a:r>
          </a:p>
          <a:p>
            <a:pPr lvl="1"/>
            <a:r>
              <a:rPr lang="en-US" dirty="0"/>
              <a:t>$380,000 = $300,000 + $70,000 + $10,000</a:t>
            </a:r>
          </a:p>
          <a:p>
            <a:r>
              <a:rPr lang="en-US" dirty="0"/>
              <a:t>Step #2: Calculate ABC Charity’s total lobbying expenditures </a:t>
            </a:r>
          </a:p>
          <a:p>
            <a:pPr lvl="1"/>
            <a:r>
              <a:rPr lang="en-US" dirty="0"/>
              <a:t>Total lobbying expenditures = direct lobbying expenditures + grassroots lobbying expenditures </a:t>
            </a:r>
          </a:p>
          <a:p>
            <a:pPr lvl="1"/>
            <a:r>
              <a:rPr lang="en-US" dirty="0"/>
              <a:t>$80,000 = $70,000 + $10,000</a:t>
            </a:r>
          </a:p>
        </p:txBody>
      </p:sp>
    </p:spTree>
    <p:extLst>
      <p:ext uri="{BB962C8B-B14F-4D97-AF65-F5344CB8AC3E}">
        <p14:creationId xmlns:p14="http://schemas.microsoft.com/office/powerpoint/2010/main" val="236342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#3: Calculate the lobbying nontaxable amount </a:t>
            </a:r>
          </a:p>
          <a:p>
            <a:pPr lvl="1"/>
            <a:r>
              <a:rPr lang="en-US" dirty="0"/>
              <a:t>Lobbying nontaxable amount = total exempt purpose expenditures x  applicable percentage </a:t>
            </a:r>
          </a:p>
          <a:p>
            <a:pPr lvl="1"/>
            <a:r>
              <a:rPr lang="en-US" dirty="0"/>
              <a:t>$76,000 = $380,000 x 20%</a:t>
            </a:r>
          </a:p>
          <a:p>
            <a:r>
              <a:rPr lang="en-US" dirty="0"/>
              <a:t>Step #4: Calculate the grassroots nontaxable amount  </a:t>
            </a:r>
          </a:p>
          <a:p>
            <a:pPr lvl="1"/>
            <a:r>
              <a:rPr lang="en-US" dirty="0"/>
              <a:t>Grassroots lobbying nontaxable amount = total exempt purpose expenditures x applicable percentage</a:t>
            </a:r>
          </a:p>
          <a:p>
            <a:pPr lvl="1"/>
            <a:r>
              <a:rPr lang="en-US" dirty="0"/>
              <a:t>$19,000 = $380,000 x 5%</a:t>
            </a:r>
          </a:p>
        </p:txBody>
      </p:sp>
    </p:spTree>
    <p:extLst>
      <p:ext uri="{BB962C8B-B14F-4D97-AF65-F5344CB8AC3E}">
        <p14:creationId xmlns:p14="http://schemas.microsoft.com/office/powerpoint/2010/main" val="335754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#5: Compare lobbying expenditures to nontaxable amounts </a:t>
            </a:r>
          </a:p>
          <a:p>
            <a:pPr lvl="1"/>
            <a:r>
              <a:rPr lang="en-US" dirty="0"/>
              <a:t>$80,000 Total Lobbying Expenditures &gt; $76,000 Lobbying Nontaxable Amount</a:t>
            </a:r>
          </a:p>
          <a:p>
            <a:pPr lvl="1"/>
            <a:r>
              <a:rPr lang="en-US" dirty="0"/>
              <a:t>$10,000 Grassroots Lobbying Expenditures &lt; $19,000 Grassroots Nontaxable Amount </a:t>
            </a:r>
          </a:p>
          <a:p>
            <a:r>
              <a:rPr lang="en-US" dirty="0"/>
              <a:t>Is there a penalty? 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The total lobbying expenditures exceeds the lobbying nontaxable amounts  </a:t>
            </a:r>
          </a:p>
        </p:txBody>
      </p:sp>
    </p:spTree>
    <p:extLst>
      <p:ext uri="{BB962C8B-B14F-4D97-AF65-F5344CB8AC3E}">
        <p14:creationId xmlns:p14="http://schemas.microsoft.com/office/powerpoint/2010/main" val="212819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Expenditure Test: Sample Calculation #2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#6: Calculate the penalty  </a:t>
            </a:r>
          </a:p>
          <a:p>
            <a:pPr lvl="1"/>
            <a:r>
              <a:rPr lang="en-US" dirty="0"/>
              <a:t>Penalty equals 25% of the amount in excess of the nontaxable amount </a:t>
            </a:r>
          </a:p>
          <a:p>
            <a:pPr lvl="1"/>
            <a:r>
              <a:rPr lang="en-US" dirty="0"/>
              <a:t>Total Lobbying Expenditures: $80,000</a:t>
            </a:r>
          </a:p>
          <a:p>
            <a:pPr lvl="1"/>
            <a:r>
              <a:rPr lang="en-US" dirty="0"/>
              <a:t>Lobbying Nontaxable Amount: $76,000 </a:t>
            </a:r>
          </a:p>
          <a:p>
            <a:pPr lvl="1"/>
            <a:r>
              <a:rPr lang="en-US" dirty="0"/>
              <a:t>Excess Amount: $4,000 = $80,000 - $76,000</a:t>
            </a:r>
          </a:p>
          <a:p>
            <a:pPr lvl="1"/>
            <a:r>
              <a:rPr lang="en-US" dirty="0"/>
              <a:t>Penalty: $1,000 = $4,000 x 25%</a:t>
            </a:r>
          </a:p>
        </p:txBody>
      </p:sp>
    </p:spTree>
    <p:extLst>
      <p:ext uri="{BB962C8B-B14F-4D97-AF65-F5344CB8AC3E}">
        <p14:creationId xmlns:p14="http://schemas.microsoft.com/office/powerpoint/2010/main" val="295514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330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Module 8</vt:lpstr>
      <vt:lpstr> 501(h) Expenditure Test: Sample Calculation #2 </vt:lpstr>
      <vt:lpstr> 501(h) Expenditure Test: Sample Calculation #2 </vt:lpstr>
      <vt:lpstr> 501(h) Expenditure Test: Sample Calculation #2 </vt:lpstr>
      <vt:lpstr> 501(h) Expenditure Test: Sample Calculation #2 </vt:lpstr>
      <vt:lpstr> 501(h) Expenditure Test: Sample Calculation #2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2020-03-04T12:59:23Z</dcterms:modified>
</cp:coreProperties>
</file>