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8"/>
  </p:notesMasterIdLst>
  <p:sldIdLst>
    <p:sldId id="365" r:id="rId2"/>
    <p:sldId id="275" r:id="rId3"/>
    <p:sldId id="276" r:id="rId4"/>
    <p:sldId id="277" r:id="rId5"/>
    <p:sldId id="278" r:id="rId6"/>
    <p:sldId id="44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j Fruch" initials="R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94817"/>
  </p:normalViewPr>
  <p:slideViewPr>
    <p:cSldViewPr snapToGrid="0">
      <p:cViewPr varScale="1">
        <p:scale>
          <a:sx n="107" d="100"/>
          <a:sy n="107" d="100"/>
        </p:scale>
        <p:origin x="8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0DB2C-A6E1-E743-A6E6-6C455C5CC902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1DF1-6852-574E-9AD4-4ADEE958E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E716-60A3-4537-9FAB-5168E1B26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6BB02-5503-4B4F-B0D1-23E682317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BF84-136B-405B-B5D7-E8141EF3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4FAF-9466-4AC9-99AE-F2F76E8E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80073-C4BA-420E-A9EB-3C6D9DE1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79C6-B76E-4553-9050-B0497698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B4839-A478-495F-A9C5-4DD3B83D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080F-FB94-4872-BEFF-56CB71A2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90762-F290-4A34-938E-0CA8379F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39F4-2B30-461C-84CC-6DAB1F46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2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ADAA1-7850-4D64-9B3F-384A17ADC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C185B-0807-4767-A864-3D2D2341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9FD95-B048-4C64-9251-7F559F6E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DBF6-AF5E-4087-AA90-4B648B8D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95A66-A2E2-4397-B7ED-096F5263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1EB1C-F650-465B-8452-5D11C941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E0156-AAC1-4139-AC0C-9527E387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FDF5-E8B9-4D7F-9F2E-158DB15E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A800-51FF-47FB-B266-A7271770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94A1-2C41-4D06-BEB8-FD1FDD3C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85E5-0A90-43DA-9A96-55AC1336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90E30-F6DD-48F3-9E5F-6D309B11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E96D0-B083-4FD3-825A-24B6EE6D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CDD2-652E-454C-BEA9-D4E8D15E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3AA6-1535-4332-9651-A5459F99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4550-6EB9-436E-B101-A1CB5059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09749-5C96-42F0-A02A-7BED04C78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DC97D-D7D9-4534-93C8-1772E206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6B760-3F06-45D8-AF2C-18154C27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7276-946F-483C-BB2E-33D80856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A60F-F79F-4671-A1DE-DA4DD221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3F4-D340-4664-B8A5-4B41DDCD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CA598-0778-4F9D-BC1C-B614E10D3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45CA7-2F7C-4419-B01A-4D266800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FA6BE-9BB4-43D2-A588-A8D49FF29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DB83C-1CD7-425C-B946-7E5070830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11FA6-7E0C-46B1-AD77-F003046E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E1D73-811E-4B39-BEDD-4641E83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731C49-8FE7-4B52-A05C-38C9D9BE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9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3C22-C479-4544-91B6-9704CDD6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3F635-A16D-420A-BB3F-0AB00290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76D39-77B6-486D-A773-B06D2B5A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DD8B8-44BA-4F5C-AC39-2A3145BC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1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3A366-A4AA-4968-AEC9-989B6F2C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FC51A-6ACD-4F98-94AE-7D3E99F2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7214A-7B7E-4F4E-8B5F-7FA9D82E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4F13-7F61-48EE-828C-78412201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DD82-3AE2-40FE-9809-6207A70D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84B0D-AC80-4CF6-9CD6-25B6BAC2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D53A-9952-4C26-A770-F87C76380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A3A8-AF17-4808-850D-6048C62C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1A3A7-B76D-4C90-BA56-164A664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B294-AFA4-4FF0-A720-96454F8CE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6D6BDA-3433-4E1E-BFBE-295515A45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000C8-6387-40B7-808A-AF9417E7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0F889-9C3F-4C73-BD97-77EC9156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F1496-B5EF-4B48-BD6A-4C6757FC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88B68-CA9B-48B4-80E4-AF7FE822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F5885-C643-4B5E-8C00-0A8BCF31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7DB37-D970-4D19-971C-E7E34ADBA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E425-E69A-41AE-8A84-9D1E443A8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3C132-999E-4E81-BD95-6C2B728C2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8E30-7AF0-436A-9959-5DC581F48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92FCC9-9F32-3D4F-BF36-AEC43E376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683852"/>
          </a:xfrm>
        </p:spPr>
        <p:txBody>
          <a:bodyPr/>
          <a:lstStyle/>
          <a:p>
            <a:r>
              <a:rPr lang="en-US" cap="none" dirty="0"/>
              <a:t>Module 7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E8BBD3-8805-9846-B09F-4D3FEEEE5A82}"/>
              </a:ext>
            </a:extLst>
          </p:cNvPr>
          <p:cNvSpPr txBox="1">
            <a:spLocks/>
          </p:cNvSpPr>
          <p:nvPr/>
        </p:nvSpPr>
        <p:spPr>
          <a:xfrm>
            <a:off x="2417779" y="3486151"/>
            <a:ext cx="8637073" cy="137160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cap="none" dirty="0"/>
              <a:t>Expenditure Test: Sample Calculation #1</a:t>
            </a:r>
          </a:p>
        </p:txBody>
      </p:sp>
    </p:spTree>
    <p:extLst>
      <p:ext uri="{BB962C8B-B14F-4D97-AF65-F5344CB8AC3E}">
        <p14:creationId xmlns:p14="http://schemas.microsoft.com/office/powerpoint/2010/main" val="2909336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/>
            </a:br>
            <a:r>
              <a:rPr lang="en-US" cap="none" dirty="0"/>
              <a:t>501(h) Expenditure Test: Sample Calculation #1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ABC Charity makes the following expenditures: </a:t>
            </a:r>
          </a:p>
          <a:p>
            <a:pPr lvl="1"/>
            <a:r>
              <a:rPr lang="en-US" dirty="0"/>
              <a:t>Non-lobbying expenditures: $300,000</a:t>
            </a:r>
          </a:p>
          <a:p>
            <a:pPr lvl="1"/>
            <a:r>
              <a:rPr lang="en-US" dirty="0"/>
              <a:t>Direct lobbying expenditures: $50,000</a:t>
            </a:r>
          </a:p>
          <a:p>
            <a:pPr lvl="1"/>
            <a:r>
              <a:rPr lang="en-US" dirty="0"/>
              <a:t>Grassroots lobbying expenditures: $10,000</a:t>
            </a:r>
          </a:p>
          <a:p>
            <a:r>
              <a:rPr lang="en-US" dirty="0"/>
              <a:t>Does ABC charity have to pay a penalty for excessive lobbying expenditures? </a:t>
            </a:r>
          </a:p>
        </p:txBody>
      </p:sp>
    </p:spTree>
    <p:extLst>
      <p:ext uri="{BB962C8B-B14F-4D97-AF65-F5344CB8AC3E}">
        <p14:creationId xmlns:p14="http://schemas.microsoft.com/office/powerpoint/2010/main" val="304257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/>
            </a:br>
            <a:r>
              <a:rPr lang="en-US" cap="none" dirty="0"/>
              <a:t>501(h) Expenditure Test: Sample Calculation #1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#1: Calculate the ABC Charity’s total exempt expenditures</a:t>
            </a:r>
          </a:p>
          <a:p>
            <a:pPr lvl="1"/>
            <a:r>
              <a:rPr lang="en-US" dirty="0"/>
              <a:t>Total exempt expenditures = non-lobbying expenditures + direct lobbying expenditures + grassroots lobbying expenditures </a:t>
            </a:r>
          </a:p>
          <a:p>
            <a:pPr lvl="1"/>
            <a:r>
              <a:rPr lang="en-US" dirty="0"/>
              <a:t>$360,000 = $300,000 + $50,000 + $10,000</a:t>
            </a:r>
          </a:p>
          <a:p>
            <a:r>
              <a:rPr lang="en-US" dirty="0"/>
              <a:t>Step #2: Calculate ABC Charity’s total lobbying expenditures </a:t>
            </a:r>
          </a:p>
          <a:p>
            <a:pPr lvl="1"/>
            <a:r>
              <a:rPr lang="en-US" dirty="0"/>
              <a:t>Total lobbying expenditures = direct lobbying expenditures + grassroots lobbying expenditures </a:t>
            </a:r>
          </a:p>
          <a:p>
            <a:pPr lvl="1"/>
            <a:r>
              <a:rPr lang="en-US" dirty="0"/>
              <a:t>$60,000 = $50,000 + $10,000</a:t>
            </a:r>
          </a:p>
        </p:txBody>
      </p:sp>
    </p:spTree>
    <p:extLst>
      <p:ext uri="{BB962C8B-B14F-4D97-AF65-F5344CB8AC3E}">
        <p14:creationId xmlns:p14="http://schemas.microsoft.com/office/powerpoint/2010/main" val="74228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Expenditure Test: Sample Calculation #1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#3: Calculate the lobbying nontaxable amount </a:t>
            </a:r>
          </a:p>
          <a:p>
            <a:pPr lvl="1"/>
            <a:r>
              <a:rPr lang="en-US" dirty="0"/>
              <a:t>Lobbying nontaxable amount = total exempt expenditures x  applicable percentage </a:t>
            </a:r>
          </a:p>
          <a:p>
            <a:pPr lvl="1"/>
            <a:r>
              <a:rPr lang="en-US" dirty="0"/>
              <a:t>$72,000 = $360,000 x 20%</a:t>
            </a:r>
          </a:p>
          <a:p>
            <a:r>
              <a:rPr lang="en-US" dirty="0"/>
              <a:t>Step #4: Calculate the grassroots nontaxable amount  </a:t>
            </a:r>
          </a:p>
          <a:p>
            <a:pPr lvl="1"/>
            <a:r>
              <a:rPr lang="en-US" dirty="0"/>
              <a:t>Grassroots lobbying nontaxable amount = total exempt expenditures x applicable </a:t>
            </a:r>
            <a:r>
              <a:rPr lang="en-US" dirty="0" err="1"/>
              <a:t>precentage</a:t>
            </a:r>
            <a:endParaRPr lang="en-US" dirty="0"/>
          </a:p>
          <a:p>
            <a:pPr lvl="1"/>
            <a:r>
              <a:rPr lang="en-US" dirty="0"/>
              <a:t>$15,000 = $360,000 x 5%</a:t>
            </a:r>
          </a:p>
        </p:txBody>
      </p:sp>
    </p:spTree>
    <p:extLst>
      <p:ext uri="{BB962C8B-B14F-4D97-AF65-F5344CB8AC3E}">
        <p14:creationId xmlns:p14="http://schemas.microsoft.com/office/powerpoint/2010/main" val="420454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501(h) Expenditure Test: Sample Calculation #1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#5: Compare lobbying expenditures to nontaxable amounts </a:t>
            </a:r>
          </a:p>
          <a:p>
            <a:pPr lvl="1"/>
            <a:r>
              <a:rPr lang="en-US" dirty="0"/>
              <a:t>$60,000 Total Lobbying Expenditures &lt; $72,000 Lobbying Nontaxable Amount</a:t>
            </a:r>
          </a:p>
          <a:p>
            <a:pPr lvl="1"/>
            <a:r>
              <a:rPr lang="en-US" dirty="0"/>
              <a:t>$10,000 Grassroots Lobbying Expenditures &lt; $15,000 Grassroots Nontaxable Amount </a:t>
            </a:r>
          </a:p>
          <a:p>
            <a:r>
              <a:rPr lang="en-US" dirty="0"/>
              <a:t>Is there a penalty? 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The total lobbying expenditures and grassroots lobbying expenditures do not exceed their applicable nontaxable amounts  </a:t>
            </a:r>
          </a:p>
        </p:txBody>
      </p:sp>
    </p:spTree>
    <p:extLst>
      <p:ext uri="{BB962C8B-B14F-4D97-AF65-F5344CB8AC3E}">
        <p14:creationId xmlns:p14="http://schemas.microsoft.com/office/powerpoint/2010/main" val="4083262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5627" y="409222"/>
            <a:ext cx="3499557" cy="684390"/>
          </a:xfrm>
        </p:spPr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643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267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Module 7</vt:lpstr>
      <vt:lpstr> 501(h) Expenditure Test: Sample Calculation #1 </vt:lpstr>
      <vt:lpstr> 501(h) Expenditure Test: Sample Calculation #1 </vt:lpstr>
      <vt:lpstr>501(h) Expenditure Test: Sample Calculation #1 </vt:lpstr>
      <vt:lpstr>501(h) Expenditure Test: Sample Calculation #1 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501(H) ELECTION: 101</dc:title>
  <dc:creator>Rj Fruch</dc:creator>
  <cp:lastModifiedBy>White, Candace</cp:lastModifiedBy>
  <cp:revision>169</cp:revision>
  <dcterms:created xsi:type="dcterms:W3CDTF">2018-10-30T12:09:35Z</dcterms:created>
  <dcterms:modified xsi:type="dcterms:W3CDTF">2020-03-04T12:58:48Z</dcterms:modified>
</cp:coreProperties>
</file>