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0"/>
  </p:notesMasterIdLst>
  <p:sldIdLst>
    <p:sldId id="361" r:id="rId2"/>
    <p:sldId id="362" r:id="rId3"/>
    <p:sldId id="266" r:id="rId4"/>
    <p:sldId id="261" r:id="rId5"/>
    <p:sldId id="262" r:id="rId6"/>
    <p:sldId id="265" r:id="rId7"/>
    <p:sldId id="267" r:id="rId8"/>
    <p:sldId id="4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pub/irs-pdf/f576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77958"/>
            <a:ext cx="8637073" cy="978310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Introduction to the 501(h) Election</a:t>
            </a:r>
          </a:p>
        </p:txBody>
      </p:sp>
    </p:spTree>
    <p:extLst>
      <p:ext uri="{BB962C8B-B14F-4D97-AF65-F5344CB8AC3E}">
        <p14:creationId xmlns:p14="http://schemas.microsoft.com/office/powerpoint/2010/main" val="35175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u="sng" cap="none" dirty="0"/>
            </a:br>
            <a:r>
              <a:rPr lang="en-US" cap="none" dirty="0"/>
              <a:t>Module 5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Discuss what the 501(h) election is</a:t>
            </a:r>
          </a:p>
          <a:p>
            <a:pPr lvl="2"/>
            <a:r>
              <a:rPr lang="en-US" dirty="0"/>
              <a:t>Understand the benefits of making the 501(h) election</a:t>
            </a:r>
          </a:p>
          <a:p>
            <a:pPr lvl="1"/>
            <a:r>
              <a:rPr lang="en-US" dirty="0"/>
              <a:t>Understand the basics of the 501(h) election and its application by the numbers</a:t>
            </a:r>
          </a:p>
          <a:p>
            <a:pPr lvl="1"/>
            <a:r>
              <a:rPr lang="en-US" dirty="0"/>
              <a:t>Understand 501(h) election considerations</a:t>
            </a:r>
          </a:p>
          <a:p>
            <a:pPr lvl="1"/>
            <a:r>
              <a:rPr lang="en-US" dirty="0"/>
              <a:t>Understand how to make the 501(h) election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4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Expenditure Test: Overview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Expenditure test provides an annual cap on amount of lobbying expenditures </a:t>
            </a:r>
          </a:p>
          <a:p>
            <a:pPr lvl="1"/>
            <a:r>
              <a:rPr lang="en-US" dirty="0"/>
              <a:t>Cap is based on a sliding scale percentage of charity’s total expenditures </a:t>
            </a:r>
          </a:p>
          <a:p>
            <a:r>
              <a:rPr lang="en-US" dirty="0"/>
              <a:t>Three main components </a:t>
            </a:r>
          </a:p>
          <a:p>
            <a:pPr lvl="1"/>
            <a:r>
              <a:rPr lang="en-US" dirty="0"/>
              <a:t>Exempt purpose expenditures </a:t>
            </a:r>
          </a:p>
          <a:p>
            <a:pPr lvl="1"/>
            <a:r>
              <a:rPr lang="en-US" dirty="0"/>
              <a:t>Lobbying expenditures </a:t>
            </a:r>
          </a:p>
          <a:p>
            <a:pPr lvl="1"/>
            <a:r>
              <a:rPr lang="en-US" dirty="0"/>
              <a:t>Grassroots lobbying expenditures </a:t>
            </a:r>
          </a:p>
          <a:p>
            <a:r>
              <a:rPr lang="en-US" dirty="0"/>
              <a:t>Percentage spent on lobbying and grassroots lobbying depends on the size charity’s total expenditures   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9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Election: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501(h) election provides a workable alternative to the Substantial Part test</a:t>
            </a:r>
          </a:p>
          <a:p>
            <a:pPr lvl="1"/>
            <a:r>
              <a:rPr lang="en-US" dirty="0"/>
              <a:t>Expenditure test is used in its place</a:t>
            </a:r>
          </a:p>
          <a:p>
            <a:r>
              <a:rPr lang="en-US" dirty="0"/>
              <a:t>Benefits of the election </a:t>
            </a:r>
          </a:p>
          <a:p>
            <a:pPr lvl="1"/>
            <a:r>
              <a:rPr lang="en-US" dirty="0"/>
              <a:t>Provides a black and white test</a:t>
            </a:r>
          </a:p>
          <a:p>
            <a:pPr lvl="2"/>
            <a:r>
              <a:rPr lang="en-US" dirty="0"/>
              <a:t>Allowable lobbying expenditures calculated as a percentage of total expenditures </a:t>
            </a:r>
          </a:p>
          <a:p>
            <a:pPr lvl="1"/>
            <a:r>
              <a:rPr lang="en-US" dirty="0"/>
              <a:t>Provides certainty </a:t>
            </a:r>
          </a:p>
          <a:p>
            <a:pPr lvl="2"/>
            <a:r>
              <a:rPr lang="en-US" dirty="0"/>
              <a:t>Use of firm numbers allows charities to properly budget their lobbying expenditures </a:t>
            </a:r>
          </a:p>
          <a:p>
            <a:pPr lvl="1"/>
            <a:r>
              <a:rPr lang="en-US" dirty="0"/>
              <a:t>Provides simplicity </a:t>
            </a:r>
          </a:p>
          <a:p>
            <a:pPr lvl="2"/>
            <a:r>
              <a:rPr lang="en-US" dirty="0"/>
              <a:t>Allows for simplified Form 990 reporting  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2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Expenditure Test: Overview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0F3B27-15DE-4449-9143-A27C35C58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14680"/>
              </p:ext>
            </p:extLst>
          </p:nvPr>
        </p:nvGraphicFramePr>
        <p:xfrm>
          <a:off x="863394" y="1485899"/>
          <a:ext cx="10465212" cy="499321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88404">
                  <a:extLst>
                    <a:ext uri="{9D8B030D-6E8A-4147-A177-3AD203B41FA5}">
                      <a16:colId xmlns:a16="http://schemas.microsoft.com/office/drawing/2014/main" val="3644068444"/>
                    </a:ext>
                  </a:extLst>
                </a:gridCol>
                <a:gridCol w="3488404">
                  <a:extLst>
                    <a:ext uri="{9D8B030D-6E8A-4147-A177-3AD203B41FA5}">
                      <a16:colId xmlns:a16="http://schemas.microsoft.com/office/drawing/2014/main" val="3806457658"/>
                    </a:ext>
                  </a:extLst>
                </a:gridCol>
                <a:gridCol w="3488404">
                  <a:extLst>
                    <a:ext uri="{9D8B030D-6E8A-4147-A177-3AD203B41FA5}">
                      <a16:colId xmlns:a16="http://schemas.microsoft.com/office/drawing/2014/main" val="3361179594"/>
                    </a:ext>
                  </a:extLst>
                </a:gridCol>
              </a:tblGrid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Exempt Purpose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Lobby Nontaxable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Grassroots Nontaxable </a:t>
                      </a:r>
                    </a:p>
                    <a:p>
                      <a:r>
                        <a:rPr lang="en-US" dirty="0"/>
                        <a:t>Amount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53777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Not Over 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 (up to $100,000)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 (up to $25,000)</a:t>
                      </a:r>
                    </a:p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19195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$500,000 – </a:t>
                      </a:r>
                    </a:p>
                    <a:p>
                      <a:r>
                        <a:rPr lang="en-US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 + 15% of excess over 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$25,000 + 3.75% of excess over 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614055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$1,000,000 – </a:t>
                      </a:r>
                    </a:p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$175,000 + 10% of excess over 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$43,750 + 2.5% of excess over $1,000,000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222031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$1,500,000 – </a:t>
                      </a:r>
                    </a:p>
                    <a:p>
                      <a:r>
                        <a:rPr lang="en-US" dirty="0"/>
                        <a:t>$17,000,000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$225,000 + 5% of excess over $1,500,000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$56,250 + 1.25% of excess over 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009008"/>
                  </a:ext>
                </a:extLst>
              </a:tr>
              <a:tr h="518499">
                <a:tc>
                  <a:txBody>
                    <a:bodyPr/>
                    <a:lstStyle/>
                    <a:p>
                      <a:r>
                        <a:rPr lang="en-US" dirty="0"/>
                        <a:t>Over $17,000,000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379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47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Expenditure Test: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/>
          </a:bodyPr>
          <a:lstStyle/>
          <a:p>
            <a:r>
              <a:rPr lang="en-US" dirty="0"/>
              <a:t>Penalties will apply if charity spends excessive amounts on lobbying </a:t>
            </a:r>
          </a:p>
          <a:p>
            <a:r>
              <a:rPr lang="en-US" dirty="0"/>
              <a:t>If charity makes expenditures in excess of lobbying ceiling amount </a:t>
            </a:r>
          </a:p>
          <a:p>
            <a:pPr lvl="1"/>
            <a:r>
              <a:rPr lang="en-US" dirty="0"/>
              <a:t>Penalty equal to 25% of amount in excess of cap </a:t>
            </a:r>
          </a:p>
          <a:p>
            <a:r>
              <a:rPr lang="en-US" dirty="0"/>
              <a:t>If charity “normally” makes expenditures in excess of ceiling amount </a:t>
            </a:r>
          </a:p>
          <a:p>
            <a:pPr lvl="1"/>
            <a:r>
              <a:rPr lang="en-US" dirty="0"/>
              <a:t>Tax exempt status revoked</a:t>
            </a:r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3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Election: Procedure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/>
          </a:bodyPr>
          <a:lstStyle/>
          <a:p>
            <a:r>
              <a:rPr lang="en-US" dirty="0"/>
              <a:t>Election procedure is simple </a:t>
            </a:r>
          </a:p>
          <a:p>
            <a:pPr lvl="1"/>
            <a:r>
              <a:rPr lang="en-US" dirty="0"/>
              <a:t>File </a:t>
            </a:r>
            <a:r>
              <a:rPr lang="en-US" dirty="0">
                <a:hlinkClick r:id="rId2"/>
              </a:rPr>
              <a:t>Form 5768</a:t>
            </a:r>
            <a:endParaRPr lang="en-US" dirty="0"/>
          </a:p>
          <a:p>
            <a:r>
              <a:rPr lang="en-US" dirty="0"/>
              <a:t>Election is effective as of the beginning of the year the election is filed 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4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404</Words>
  <Application>Microsoft Macintosh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Module 5</vt:lpstr>
      <vt:lpstr> Module 5 Learning Objectives</vt:lpstr>
      <vt:lpstr> 501(h) Expenditure Test: Overview  </vt:lpstr>
      <vt:lpstr> 501(h) Election: Benefits </vt:lpstr>
      <vt:lpstr>501(h) Expenditure Test: Overview  </vt:lpstr>
      <vt:lpstr>501(h) Expenditure Test: Considerations  </vt:lpstr>
      <vt:lpstr>501(h) Election: Procedure 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2020-03-04T12:57:17Z</dcterms:modified>
</cp:coreProperties>
</file>