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6"/>
  </p:notesMasterIdLst>
  <p:sldIdLst>
    <p:sldId id="374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51" r:id="rId13"/>
    <p:sldId id="352" r:id="rId14"/>
    <p:sldId id="44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nprofitrisk.org/resources/articles/how-to-lose-your-501c3-tax-exempt-status-without-really-trying/" TargetMode="External"/><Relationship Id="rId7" Type="http://schemas.openxmlformats.org/officeDocument/2006/relationships/hyperlink" Target="https://advance.lexis.com/search/?pdmfid=1000516&amp;crid=929d7c74-b87d-4b5e-b8bb-c20a39343763&amp;pdactivityid=036a949a-39a3-49d3-943a-6cee5d503198&amp;pdtargetclientid=-None-&amp;ecomp=5gk6k&amp;prid=b4c4f8de-8671-4d3e-9aaf-168477c83f6a" TargetMode="External"/><Relationship Id="rId2" Type="http://schemas.openxmlformats.org/officeDocument/2006/relationships/hyperlink" Target="https://www.irs.gov/charities-non-profits/measuring-lobbying-substantial-part-t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vance.lexis.com/search/?pdmfid=1000516&amp;crid=b4c4f8de-8671-4d3e-9aaf-168477c83f6a&amp;pdsearchterms=500+F2d+1133&amp;pdstartin=hlct:1:1&amp;pdtypeofsearch=searchboxclick&amp;pdsearchtype=SearchBox&amp;pdqttype=and&amp;pdpsf=&amp;pdquerytemplateid=&amp;ecomp=ztv_9kk&amp;" TargetMode="External"/><Relationship Id="rId5" Type="http://schemas.openxmlformats.org/officeDocument/2006/relationships/hyperlink" Target="https://www.councilofnonprofits.org/taking-the-501h-election" TargetMode="External"/><Relationship Id="rId4" Type="http://schemas.openxmlformats.org/officeDocument/2006/relationships/hyperlink" Target="http://www.stblaw.com/docs/default-source/cold-fusion-existing-content/publications/publication24_0.pdf?sfvrsn=2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ncilofnonprofits.org/taking-the-501h-elec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12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501(h) Expenditure Test:  Calculator Guide</a:t>
            </a:r>
          </a:p>
        </p:txBody>
      </p:sp>
    </p:spTree>
    <p:extLst>
      <p:ext uri="{BB962C8B-B14F-4D97-AF65-F5344CB8AC3E}">
        <p14:creationId xmlns:p14="http://schemas.microsoft.com/office/powerpoint/2010/main" val="250526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Question 5:  Input applicable lines from Form 990, Schedule C, Part II-A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0A3ECA-8857-461B-85EE-94925348D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515841"/>
            <a:ext cx="8926431" cy="4135277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9230319">
            <a:off x="10131576" y="5242108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Output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D14C44-6BE7-4775-B659-6E224E5BD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1943779"/>
            <a:ext cx="9169495" cy="397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hlinkClick r:id="rId2"/>
              </a:rPr>
              <a:t>https://www.irs.gov/charities-non-profits/measuring-lobbying-substantial-part-test</a:t>
            </a:r>
            <a:endParaRPr lang="en-US"/>
          </a:p>
          <a:p>
            <a:r>
              <a:rPr lang="en-US">
                <a:hlinkClick r:id="rId3"/>
              </a:rPr>
              <a:t>https://www.nonprofitrisk.org/resources/articles/how-to-lose-your-501c3-tax-exempt-status-without-really-trying/</a:t>
            </a:r>
            <a:endParaRPr lang="en-US"/>
          </a:p>
          <a:p>
            <a:r>
              <a:rPr lang="en-US">
                <a:hlinkClick r:id="rId4"/>
              </a:rPr>
              <a:t>http://www.stblaw.com/docs/default-source/cold-fusion-existing-content/publications/publication24_0.pdf?sfvrsn=2</a:t>
            </a:r>
            <a:endParaRPr lang="en-US"/>
          </a:p>
          <a:p>
            <a:r>
              <a:rPr lang="en-US">
                <a:hlinkClick r:id="rId5"/>
              </a:rPr>
              <a:t>https://www.councilofnonprofits.org/taking-the-501h-election</a:t>
            </a:r>
            <a:endParaRPr lang="en-US"/>
          </a:p>
          <a:p>
            <a:r>
              <a:rPr lang="en-US">
                <a:hlinkClick r:id="rId6"/>
              </a:rPr>
              <a:t>LEXIS/Haswell</a:t>
            </a:r>
            <a:endParaRPr lang="en-US"/>
          </a:p>
          <a:p>
            <a:r>
              <a:rPr lang="en-US">
                <a:hlinkClick r:id="rId7"/>
              </a:rPr>
              <a:t>LEXIS/Seasongood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3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1-20 New York Nonprofit Law and Practice § 20.03</a:t>
            </a:r>
          </a:p>
          <a:p>
            <a:r>
              <a:rPr lang="ro-RO" b="1"/>
              <a:t>26 CFR 1.501(h)-2</a:t>
            </a:r>
          </a:p>
          <a:p>
            <a:r>
              <a:rPr lang="ro-RO" b="1">
                <a:hlinkClick r:id="rId2"/>
              </a:rPr>
              <a:t>https://www.councilofnonprofits.org/taking-the-501h-election</a:t>
            </a:r>
            <a:endParaRPr lang="ro-RO" b="1"/>
          </a:p>
          <a:p>
            <a:r>
              <a:rPr lang="ro-RO" b="1"/>
              <a:t>2 CFR § 200.450 </a:t>
            </a:r>
            <a:r>
              <a:rPr lang="ro-RO" b="1" err="1"/>
              <a:t>and</a:t>
            </a:r>
            <a:r>
              <a:rPr lang="ro-RO" b="1"/>
              <a:t> 2 CFR § 200.413</a:t>
            </a:r>
          </a:p>
          <a:p>
            <a:r>
              <a:rPr lang="ro-RO" b="1"/>
              <a:t>Christian </a:t>
            </a:r>
            <a:r>
              <a:rPr lang="ro-RO" b="1" err="1"/>
              <a:t>Echoes</a:t>
            </a:r>
            <a:r>
              <a:rPr lang="ro-RO" b="1"/>
              <a:t> National </a:t>
            </a:r>
            <a:r>
              <a:rPr lang="ro-RO" b="1" err="1"/>
              <a:t>Ministry</a:t>
            </a:r>
            <a:r>
              <a:rPr lang="ro-RO" b="1"/>
              <a:t>, Inc. V. United </a:t>
            </a:r>
            <a:r>
              <a:rPr lang="ro-RO" b="1" err="1"/>
              <a:t>States</a:t>
            </a:r>
            <a:r>
              <a:rPr lang="ro-RO" b="1"/>
              <a:t> 470 F.2d 849 (10th cir. 1972), </a:t>
            </a:r>
            <a:r>
              <a:rPr lang="ro-RO" b="1" i="1"/>
              <a:t>cert. </a:t>
            </a:r>
            <a:r>
              <a:rPr lang="ro-RO" b="1" i="1" err="1"/>
              <a:t>denied</a:t>
            </a:r>
            <a:r>
              <a:rPr lang="ro-RO" b="1"/>
              <a:t>, 414 U.S. 864 (1973).</a:t>
            </a:r>
          </a:p>
          <a:p>
            <a:endParaRPr lang="ro-RO" b="1"/>
          </a:p>
          <a:p>
            <a:endParaRPr lang="en-US" b="1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8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Purpose of the Calculator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whether there is excess lobbying expenditures for the year </a:t>
            </a:r>
          </a:p>
          <a:p>
            <a:r>
              <a:rPr lang="en-US" dirty="0"/>
              <a:t>Determine risk of tax exemption revocation due to excess lobbying expenditures </a:t>
            </a:r>
          </a:p>
          <a:p>
            <a:r>
              <a:rPr lang="en-US" dirty="0"/>
              <a:t>Calculate estimate of allowable lobbying expenditures for budgeting purposes</a:t>
            </a:r>
          </a:p>
          <a:p>
            <a:r>
              <a:rPr lang="en-US" dirty="0"/>
              <a:t>Monitor lobbying expenses during the year to ensure expenditures stay within the allowable limits</a:t>
            </a:r>
          </a:p>
          <a:p>
            <a:r>
              <a:rPr lang="en-US" dirty="0"/>
              <a:t>Prepare a mock Form 990, Schedule C, Part II-A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5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 What You Will Need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501(h) Expenditure Test</a:t>
            </a:r>
          </a:p>
          <a:p>
            <a:pPr lvl="1"/>
            <a:r>
              <a:rPr lang="en-US" dirty="0"/>
              <a:t>Direct lobbying expenditures </a:t>
            </a:r>
          </a:p>
          <a:p>
            <a:pPr lvl="2"/>
            <a:r>
              <a:rPr lang="en-US" dirty="0"/>
              <a:t>Expenditures made for the purpose to influence any legislation through communication with any member or employee of a legislative body or with a government official or employee who may participate in the formulation of the legislation </a:t>
            </a:r>
          </a:p>
          <a:p>
            <a:pPr lvl="2"/>
            <a:r>
              <a:rPr lang="en-US" dirty="0"/>
              <a:t>The communication must (1) refer to specific legislation and (2) reflect a view on such legislation </a:t>
            </a:r>
          </a:p>
          <a:p>
            <a:pPr lvl="1"/>
            <a:r>
              <a:rPr lang="en-US" dirty="0"/>
              <a:t>Grassroots lobbying expenditures </a:t>
            </a:r>
          </a:p>
          <a:p>
            <a:pPr lvl="2"/>
            <a:r>
              <a:rPr lang="en-US" dirty="0"/>
              <a:t>Expenditures made for the purpose to influence any legislation through an attempt to affect the opinions of the general public </a:t>
            </a:r>
          </a:p>
          <a:p>
            <a:pPr lvl="2"/>
            <a:r>
              <a:rPr lang="en-US" dirty="0"/>
              <a:t>The communication must (1) refer to specific legislation, (2) reflect a view on such legislation, and (3) encourage recipients of the communication to take action </a:t>
            </a:r>
          </a:p>
        </p:txBody>
      </p:sp>
    </p:spTree>
    <p:extLst>
      <p:ext uri="{BB962C8B-B14F-4D97-AF65-F5344CB8AC3E}">
        <p14:creationId xmlns:p14="http://schemas.microsoft.com/office/powerpoint/2010/main" val="46212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 What You Will Need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501(h) Expenditure Test Cont’d</a:t>
            </a:r>
          </a:p>
          <a:p>
            <a:pPr lvl="1"/>
            <a:r>
              <a:rPr lang="en-US" dirty="0"/>
              <a:t>Other exempt purpose expenditures </a:t>
            </a:r>
          </a:p>
          <a:p>
            <a:pPr lvl="2"/>
            <a:r>
              <a:rPr lang="en-US" dirty="0"/>
              <a:t>Total amount paid by your organization to accomplish its exempt purpose (other than lobbying expenditures) </a:t>
            </a:r>
          </a:p>
          <a:p>
            <a:r>
              <a:rPr lang="en-US" dirty="0"/>
              <a:t>501(h) Normally Makes Test</a:t>
            </a:r>
          </a:p>
          <a:p>
            <a:pPr lvl="1"/>
            <a:r>
              <a:rPr lang="en-US" dirty="0"/>
              <a:t>Form 990, Schedule C, Part II-A for the previous three years </a:t>
            </a:r>
          </a:p>
        </p:txBody>
      </p:sp>
    </p:spTree>
    <p:extLst>
      <p:ext uri="{BB962C8B-B14F-4D97-AF65-F5344CB8AC3E}">
        <p14:creationId xmlns:p14="http://schemas.microsoft.com/office/powerpoint/2010/main" val="350975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Input the name of your charitable organization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F47F76-02D4-4A79-B9B2-1B265654D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465624"/>
            <a:ext cx="8926431" cy="4135277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9980573">
            <a:off x="8845669" y="2515618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73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Question 1: Input the tax year in question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9EB7A4-83AD-4A3E-B3DF-198486CB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2470064"/>
            <a:ext cx="8924544" cy="4134403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9980573">
            <a:off x="8869664" y="3124330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Question 2: Input your organization’s other exempt purposes expenditures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21E1E-FDB4-49A0-A735-2907037AF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487266"/>
            <a:ext cx="8926431" cy="4135277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10207860">
            <a:off x="8847020" y="3584092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3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Question 3: Input your organization’s direct lobbying expenditures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D23B9-DD0F-4DFF-9DDB-2FD4FE720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525366"/>
            <a:ext cx="8926431" cy="4135277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10207860">
            <a:off x="8871009" y="4106179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4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Calculator: Step-by-Step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/>
          <a:lstStyle/>
          <a:p>
            <a:r>
              <a:rPr lang="en-US" dirty="0"/>
              <a:t>Question 4: Input your organization’s grassroots lobbying expenditures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D679F0-01E6-4712-84AB-0F9FA0AF2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496791"/>
            <a:ext cx="8926431" cy="4135277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0D11DAD7-72EF-4F14-92E3-DBA23C7D4AD8}"/>
              </a:ext>
            </a:extLst>
          </p:cNvPr>
          <p:cNvSpPr/>
          <p:nvPr/>
        </p:nvSpPr>
        <p:spPr>
          <a:xfrm rot="10207860">
            <a:off x="8847020" y="4481716"/>
            <a:ext cx="1846555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9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503</Words>
  <Application>Microsoft Macintosh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Module 12</vt:lpstr>
      <vt:lpstr>Purpose of the Calculator  </vt:lpstr>
      <vt:lpstr>501(h) Calculator:  What You Will Need </vt:lpstr>
      <vt:lpstr>501(h) Calculator:  What You Will Need </vt:lpstr>
      <vt:lpstr>501(h) Calculator: Step-by-Step </vt:lpstr>
      <vt:lpstr>501(h) Calculator: Step-by-Step </vt:lpstr>
      <vt:lpstr>501(h) Calculator: Step-by-Step </vt:lpstr>
      <vt:lpstr>501(h) Calculator: Step-by-Step </vt:lpstr>
      <vt:lpstr>501(h) Calculator: Step-by-Step </vt:lpstr>
      <vt:lpstr>501(h) Calculator: Step-by-Step </vt:lpstr>
      <vt:lpstr>501(h) Calculator: Output  </vt:lpstr>
      <vt:lpstr>Sources</vt:lpstr>
      <vt:lpstr>Sources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2020-03-04T13:02:13Z</dcterms:modified>
</cp:coreProperties>
</file>