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notesMasterIdLst>
    <p:notesMasterId r:id="rId16"/>
  </p:notesMasterIdLst>
  <p:sldIdLst>
    <p:sldId id="374" r:id="rId2"/>
    <p:sldId id="301" r:id="rId3"/>
    <p:sldId id="302" r:id="rId4"/>
    <p:sldId id="303" r:id="rId5"/>
    <p:sldId id="304" r:id="rId6"/>
    <p:sldId id="305" r:id="rId7"/>
    <p:sldId id="306" r:id="rId8"/>
    <p:sldId id="307" r:id="rId9"/>
    <p:sldId id="308" r:id="rId10"/>
    <p:sldId id="309" r:id="rId11"/>
    <p:sldId id="310" r:id="rId12"/>
    <p:sldId id="351" r:id="rId13"/>
    <p:sldId id="352" r:id="rId14"/>
    <p:sldId id="44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j Fruch" initials="RF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84" autoAdjust="0"/>
    <p:restoredTop sz="94817"/>
  </p:normalViewPr>
  <p:slideViewPr>
    <p:cSldViewPr snapToGrid="0">
      <p:cViewPr varScale="1">
        <p:scale>
          <a:sx n="107" d="100"/>
          <a:sy n="107" d="100"/>
        </p:scale>
        <p:origin x="856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90DB2C-A6E1-E743-A6E6-6C455C5CC902}" type="datetimeFigureOut">
              <a:rPr lang="en-US" smtClean="0"/>
              <a:t>3/4/20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201DF1-6852-574E-9AD4-4ADEE958E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305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8E716-60A3-4537-9FAB-5168E1B26D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36BB02-5503-4B4F-B0D1-23E682317F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0CBF84-136B-405B-B5D7-E8141EF33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F04FAF-9466-4AC9-99AE-F2F76E8E0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C80073-C4BA-420E-A9EB-3C6D9DE1D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841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779C6-B76E-4553-9050-B04976988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7B4839-A478-495F-A9C5-4DD3B83D95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D2080F-FB94-4872-BEFF-56CB71A2D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590762-F290-4A34-938E-0CA8379F9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5B39F4-2B30-461C-84CC-6DAB1F464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627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DADAA1-7850-4D64-9B3F-384A17ADCA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FC185B-0807-4767-A864-3D2D234179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C9FD95-B048-4C64-9251-7F559F6E7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DDBF6-AF5E-4087-AA90-4B648B8D6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C95A66-A2E2-4397-B7ED-096F52631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632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1EB1C-F650-465B-8452-5D11C9418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E0156-AAC1-4139-AC0C-9527E38768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7EFDF5-E8B9-4D7F-9F2E-158DB15E1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6BA800-51FF-47FB-B266-A7271770C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E094A1-2C41-4D06-BEB8-FD1FDD3C5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91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585E5-0A90-43DA-9A96-55AC13369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290E30-F6DD-48F3-9E5F-6D309B1147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AE96D0-B083-4FD3-825A-24B6EE6D2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96CDD2-652E-454C-BEA9-D4E8D15E9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FA3AA6-1535-4332-9651-A5459F996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207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94550-6EB9-436E-B101-A1CB50594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E09749-5C96-42F0-A02A-7BED04C786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5DC97D-D7D9-4534-93C8-1772E206B5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56B760-3F06-45D8-AF2C-18154C278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8F7276-946F-483C-BB2E-33D80856D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ACA60F-F79F-4671-A1DE-DA4DD221C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716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253F4-D340-4664-B8A5-4B41DDCD0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BCA598-0778-4F9D-BC1C-B614E10D37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545CA7-2F7C-4419-B01A-4D266800E6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5FA6BE-9BB4-43D2-A588-A8D49FF295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6DB83C-1CD7-425C-B946-7E50708305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711FA6-7E0C-46B1-AD77-F003046E5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BE1D73-811E-4B39-BEDD-4641E833D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731C49-8FE7-4B52-A05C-38C9D9BEC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192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D3C22-C479-4544-91B6-9704CDD67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63F635-A16D-420A-BB3F-0AB002909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D76D39-77B6-486D-A773-B06D2B5A3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2DD8B8-44BA-4F5C-AC39-2A3145BC4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118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73A366-A4AA-4968-AEC9-989B6F2C4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AFC51A-6ACD-4F98-94AE-7D3E99F2B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87214A-7B7E-4F4E-8B5F-7FA9D82E3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34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84F13-7F61-48EE-828C-784122011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6DD82-3AE2-40FE-9809-6207A70D0C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984B0D-AC80-4CF6-9CD6-25B6BAC240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28D53A-9952-4C26-A770-F87C76380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03A3A8-AF17-4808-850D-6048C62CE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11A3A7-B76D-4C90-BA56-164A664B6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8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BB294-AFA4-4FF0-A720-96454F8CE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6D6BDA-3433-4E1E-BFBE-295515A458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5000C8-6387-40B7-808A-AF9417E757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70F889-9C3F-4C73-BD97-77EC91561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3/4/20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4F1496-B5EF-4B48-BD6A-4C6757FCD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988B68-CA9B-48B4-80E4-AF7FE8221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259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BF5885-C643-4B5E-8C00-0A8BCF312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17DB37-D970-4D19-971C-E7E34ADBA7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83E425-E69A-41AE-8A84-9D1E443A85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3/4/20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03C132-999E-4E81-BD95-6C2B728C23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F8E30-7AF0-436A-9959-5DC581F480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46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onprofitrisk.org/resources/articles/how-to-lose-your-501c3-tax-exempt-status-without-really-trying/" TargetMode="External"/><Relationship Id="rId7" Type="http://schemas.openxmlformats.org/officeDocument/2006/relationships/hyperlink" Target="https://advance.lexis.com/search/?pdmfid=1000516&amp;crid=929d7c74-b87d-4b5e-b8bb-c20a39343763&amp;pdactivityid=036a949a-39a3-49d3-943a-6cee5d503198&amp;pdtargetclientid=-None-&amp;ecomp=5gk6k&amp;prid=b4c4f8de-8671-4d3e-9aaf-168477c83f6a" TargetMode="External"/><Relationship Id="rId2" Type="http://schemas.openxmlformats.org/officeDocument/2006/relationships/hyperlink" Target="https://www.irs.gov/charities-non-profits/measuring-lobbying-substantial-part-tes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dvance.lexis.com/search/?pdmfid=1000516&amp;crid=b4c4f8de-8671-4d3e-9aaf-168477c83f6a&amp;pdsearchterms=500+F2d+1133&amp;pdstartin=hlct:1:1&amp;pdtypeofsearch=searchboxclick&amp;pdsearchtype=SearchBox&amp;pdqttype=and&amp;pdpsf=&amp;pdquerytemplateid=&amp;ecomp=ztv_9kk&amp;" TargetMode="External"/><Relationship Id="rId5" Type="http://schemas.openxmlformats.org/officeDocument/2006/relationships/hyperlink" Target="https://www.councilofnonprofits.org/taking-the-501h-election" TargetMode="External"/><Relationship Id="rId4" Type="http://schemas.openxmlformats.org/officeDocument/2006/relationships/hyperlink" Target="http://www.stblaw.com/docs/default-source/cold-fusion-existing-content/publications/publication24_0.pdf?sfvrsn=2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uncilofnonprofits.org/taking-the-501h-election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B92FCC9-9F32-3D4F-BF36-AEC43E3761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683852"/>
          </a:xfrm>
        </p:spPr>
        <p:txBody>
          <a:bodyPr/>
          <a:lstStyle/>
          <a:p>
            <a:r>
              <a:rPr lang="en-US" cap="none" dirty="0"/>
              <a:t>Module 12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EE8BBD3-8805-9846-B09F-4D3FEEEE5A82}"/>
              </a:ext>
            </a:extLst>
          </p:cNvPr>
          <p:cNvSpPr txBox="1">
            <a:spLocks/>
          </p:cNvSpPr>
          <p:nvPr/>
        </p:nvSpPr>
        <p:spPr>
          <a:xfrm>
            <a:off x="2417779" y="3486151"/>
            <a:ext cx="8637073" cy="1371600"/>
          </a:xfrm>
          <a:prstGeom prst="rect">
            <a:avLst/>
          </a:prstGeom>
        </p:spPr>
        <p:txBody>
          <a:bodyPr vert="horz" lIns="91440" tIns="45720" rIns="91440" bIns="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4500" cap="none" dirty="0"/>
              <a:t>501(h) Expenditure Test:  Calculator Guide</a:t>
            </a:r>
          </a:p>
        </p:txBody>
      </p:sp>
    </p:spTree>
    <p:extLst>
      <p:ext uri="{BB962C8B-B14F-4D97-AF65-F5344CB8AC3E}">
        <p14:creationId xmlns:p14="http://schemas.microsoft.com/office/powerpoint/2010/main" val="25052626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64621-F352-4D3F-B8EC-8251E4901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501(h) Calculator: Step-by-Step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4746B-93C0-4141-A700-C5E4B406A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109860"/>
          </a:xfrm>
        </p:spPr>
        <p:txBody>
          <a:bodyPr/>
          <a:lstStyle/>
          <a:p>
            <a:r>
              <a:rPr lang="en-US" dirty="0"/>
              <a:t>Question 5:  Input applicable lines from Form 990, Schedule C, Part II-A  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F0A3ECA-8857-461B-85EE-94925348DE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1579" y="2515841"/>
            <a:ext cx="8926431" cy="4135277"/>
          </a:xfrm>
          <a:prstGeom prst="rect">
            <a:avLst/>
          </a:prstGeom>
        </p:spPr>
      </p:pic>
      <p:sp>
        <p:nvSpPr>
          <p:cNvPr id="7" name="Arrow: Right 6">
            <a:extLst>
              <a:ext uri="{FF2B5EF4-FFF2-40B4-BE49-F238E27FC236}">
                <a16:creationId xmlns:a16="http://schemas.microsoft.com/office/drawing/2014/main" id="{0D11DAD7-72EF-4F14-92E3-DBA23C7D4AD8}"/>
              </a:ext>
            </a:extLst>
          </p:cNvPr>
          <p:cNvSpPr/>
          <p:nvPr/>
        </p:nvSpPr>
        <p:spPr>
          <a:xfrm rot="9230319">
            <a:off x="10131576" y="5242108"/>
            <a:ext cx="1846555" cy="4261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0959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64621-F352-4D3F-B8EC-8251E4901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501(h) Calculator: Output 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CD14C44-6BE7-4775-B659-6E224E5BD3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1578" y="1943779"/>
            <a:ext cx="9169495" cy="3977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864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>
                <a:hlinkClick r:id="rId2"/>
              </a:rPr>
              <a:t>https://www.irs.gov/charities-non-profits/measuring-lobbying-substantial-part-test</a:t>
            </a:r>
            <a:endParaRPr lang="en-US"/>
          </a:p>
          <a:p>
            <a:r>
              <a:rPr lang="en-US">
                <a:hlinkClick r:id="rId3"/>
              </a:rPr>
              <a:t>https://www.nonprofitrisk.org/resources/articles/how-to-lose-your-501c3-tax-exempt-status-without-really-trying/</a:t>
            </a:r>
            <a:endParaRPr lang="en-US"/>
          </a:p>
          <a:p>
            <a:r>
              <a:rPr lang="en-US">
                <a:hlinkClick r:id="rId4"/>
              </a:rPr>
              <a:t>http://www.stblaw.com/docs/default-source/cold-fusion-existing-content/publications/publication24_0.pdf?sfvrsn=2</a:t>
            </a:r>
            <a:endParaRPr lang="en-US"/>
          </a:p>
          <a:p>
            <a:r>
              <a:rPr lang="en-US">
                <a:hlinkClick r:id="rId5"/>
              </a:rPr>
              <a:t>https://www.councilofnonprofits.org/taking-the-501h-election</a:t>
            </a:r>
            <a:endParaRPr lang="en-US"/>
          </a:p>
          <a:p>
            <a:r>
              <a:rPr lang="en-US">
                <a:hlinkClick r:id="rId6"/>
              </a:rPr>
              <a:t>LEXIS/Haswell</a:t>
            </a:r>
            <a:endParaRPr lang="en-US"/>
          </a:p>
          <a:p>
            <a:r>
              <a:rPr lang="en-US">
                <a:hlinkClick r:id="rId7"/>
              </a:rPr>
              <a:t>LEXIS/Seasongood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8365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/>
              <a:t>1-20 New York Nonprofit Law and Practice § 20.03</a:t>
            </a:r>
          </a:p>
          <a:p>
            <a:r>
              <a:rPr lang="ro-RO" b="1"/>
              <a:t>26 CFR 1.501(h)-2</a:t>
            </a:r>
          </a:p>
          <a:p>
            <a:r>
              <a:rPr lang="ro-RO" b="1">
                <a:hlinkClick r:id="rId2"/>
              </a:rPr>
              <a:t>https://www.councilofnonprofits.org/taking-the-501h-election</a:t>
            </a:r>
            <a:endParaRPr lang="ro-RO" b="1"/>
          </a:p>
          <a:p>
            <a:r>
              <a:rPr lang="ro-RO" b="1"/>
              <a:t>2 CFR § 200.450 </a:t>
            </a:r>
            <a:r>
              <a:rPr lang="ro-RO" b="1" err="1"/>
              <a:t>and</a:t>
            </a:r>
            <a:r>
              <a:rPr lang="ro-RO" b="1"/>
              <a:t> 2 CFR § 200.413</a:t>
            </a:r>
          </a:p>
          <a:p>
            <a:r>
              <a:rPr lang="ro-RO" b="1"/>
              <a:t>Christian </a:t>
            </a:r>
            <a:r>
              <a:rPr lang="ro-RO" b="1" err="1"/>
              <a:t>Echoes</a:t>
            </a:r>
            <a:r>
              <a:rPr lang="ro-RO" b="1"/>
              <a:t> National </a:t>
            </a:r>
            <a:r>
              <a:rPr lang="ro-RO" b="1" err="1"/>
              <a:t>Ministry</a:t>
            </a:r>
            <a:r>
              <a:rPr lang="ro-RO" b="1"/>
              <a:t>, Inc. V. United </a:t>
            </a:r>
            <a:r>
              <a:rPr lang="ro-RO" b="1" err="1"/>
              <a:t>States</a:t>
            </a:r>
            <a:r>
              <a:rPr lang="ro-RO" b="1"/>
              <a:t> 470 F.2d 849 (10th cir. 1972), </a:t>
            </a:r>
            <a:r>
              <a:rPr lang="ro-RO" b="1" i="1"/>
              <a:t>cert. </a:t>
            </a:r>
            <a:r>
              <a:rPr lang="ro-RO" b="1" i="1" err="1"/>
              <a:t>denied</a:t>
            </a:r>
            <a:r>
              <a:rPr lang="ro-RO" b="1"/>
              <a:t>, 414 U.S. 864 (1973).</a:t>
            </a:r>
          </a:p>
          <a:p>
            <a:endParaRPr lang="ro-RO" b="1"/>
          </a:p>
          <a:p>
            <a:endParaRPr lang="en-US" b="1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5899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5627" y="409222"/>
            <a:ext cx="3499557" cy="684390"/>
          </a:xfrm>
        </p:spPr>
        <p:txBody>
          <a:bodyPr/>
          <a:lstStyle/>
          <a:p>
            <a:r>
              <a:rPr lang="en-US" dirty="0"/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56432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64621-F352-4D3F-B8EC-8251E4901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Purpose of the Calculator 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4746B-93C0-4141-A700-C5E4B406A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Determine whether there is excess lobbying expenditures for the year </a:t>
            </a:r>
          </a:p>
          <a:p>
            <a:r>
              <a:rPr lang="en-US" dirty="0"/>
              <a:t>Determine risk of tax exemption revocation due to excess lobbying expenditures </a:t>
            </a:r>
          </a:p>
          <a:p>
            <a:r>
              <a:rPr lang="en-US" dirty="0"/>
              <a:t>Calculate estimate of allowable lobbying expenditures for budgeting purposes</a:t>
            </a:r>
          </a:p>
          <a:p>
            <a:r>
              <a:rPr lang="en-US" dirty="0"/>
              <a:t>Monitor lobbying expenses during the year to ensure expenditures stay within the allowable limits</a:t>
            </a:r>
          </a:p>
          <a:p>
            <a:r>
              <a:rPr lang="en-US" dirty="0"/>
              <a:t>Prepare a mock Form 990, Schedule C, Part II-A 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558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64621-F352-4D3F-B8EC-8251E4901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501(h) Calculator:  What You Will Need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4746B-93C0-4141-A700-C5E4B406A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10986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501(h) Expenditure Test</a:t>
            </a:r>
          </a:p>
          <a:p>
            <a:pPr lvl="1"/>
            <a:r>
              <a:rPr lang="en-US" dirty="0"/>
              <a:t>Direct lobbying expenditures </a:t>
            </a:r>
          </a:p>
          <a:p>
            <a:pPr lvl="2"/>
            <a:r>
              <a:rPr lang="en-US" dirty="0"/>
              <a:t>Expenditures made for the purpose to influence any legislation through communication with any member or employee of a legislative body or with a government official or employee who may participate in the formulation of the legislation </a:t>
            </a:r>
          </a:p>
          <a:p>
            <a:pPr lvl="2"/>
            <a:r>
              <a:rPr lang="en-US" dirty="0"/>
              <a:t>The communication must (1) refer to specific legislation and (2) reflect a view on such legislation </a:t>
            </a:r>
          </a:p>
          <a:p>
            <a:pPr lvl="1"/>
            <a:r>
              <a:rPr lang="en-US" dirty="0"/>
              <a:t>Grassroots lobbying expenditures </a:t>
            </a:r>
          </a:p>
          <a:p>
            <a:pPr lvl="2"/>
            <a:r>
              <a:rPr lang="en-US" dirty="0"/>
              <a:t>Expenditures made for the purpose to influence any legislation through an attempt to affect the opinions of the general public </a:t>
            </a:r>
          </a:p>
          <a:p>
            <a:pPr lvl="2"/>
            <a:r>
              <a:rPr lang="en-US" dirty="0"/>
              <a:t>The communication must (1) refer to specific legislation, (2) reflect a view on such legislation, and (3) encourage recipients of the communication to take action </a:t>
            </a:r>
          </a:p>
        </p:txBody>
      </p:sp>
    </p:spTree>
    <p:extLst>
      <p:ext uri="{BB962C8B-B14F-4D97-AF65-F5344CB8AC3E}">
        <p14:creationId xmlns:p14="http://schemas.microsoft.com/office/powerpoint/2010/main" val="462127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64621-F352-4D3F-B8EC-8251E4901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501(h) Calculator:  What You Will Need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4746B-93C0-4141-A700-C5E4B406A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109860"/>
          </a:xfrm>
        </p:spPr>
        <p:txBody>
          <a:bodyPr/>
          <a:lstStyle/>
          <a:p>
            <a:r>
              <a:rPr lang="en-US" dirty="0"/>
              <a:t>501(h) Expenditure Test Cont’d</a:t>
            </a:r>
          </a:p>
          <a:p>
            <a:pPr lvl="1"/>
            <a:r>
              <a:rPr lang="en-US" dirty="0"/>
              <a:t>Other exempt purpose expenditures </a:t>
            </a:r>
          </a:p>
          <a:p>
            <a:pPr lvl="2"/>
            <a:r>
              <a:rPr lang="en-US" dirty="0"/>
              <a:t>Total amount paid by your organization to accomplish its exempt purpose (other than lobbying expenditures) </a:t>
            </a:r>
          </a:p>
          <a:p>
            <a:r>
              <a:rPr lang="en-US" dirty="0"/>
              <a:t>501(h) Normally Makes Test</a:t>
            </a:r>
          </a:p>
          <a:p>
            <a:pPr lvl="1"/>
            <a:r>
              <a:rPr lang="en-US" dirty="0"/>
              <a:t>Form 990, Schedule C, Part II-A for the previous three years </a:t>
            </a:r>
          </a:p>
        </p:txBody>
      </p:sp>
    </p:spTree>
    <p:extLst>
      <p:ext uri="{BB962C8B-B14F-4D97-AF65-F5344CB8AC3E}">
        <p14:creationId xmlns:p14="http://schemas.microsoft.com/office/powerpoint/2010/main" val="3509757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64621-F352-4D3F-B8EC-8251E4901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501(h) Calculator: Step-by-Step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4746B-93C0-4141-A700-C5E4B406A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109860"/>
          </a:xfrm>
        </p:spPr>
        <p:txBody>
          <a:bodyPr/>
          <a:lstStyle/>
          <a:p>
            <a:r>
              <a:rPr lang="en-US" dirty="0"/>
              <a:t>Input the name of your charitable organization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3F47F76-02D4-4A79-B9B2-1B265654D6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1579" y="2465624"/>
            <a:ext cx="8926431" cy="4135277"/>
          </a:xfrm>
          <a:prstGeom prst="rect">
            <a:avLst/>
          </a:prstGeom>
        </p:spPr>
      </p:pic>
      <p:sp>
        <p:nvSpPr>
          <p:cNvPr id="7" name="Arrow: Right 6">
            <a:extLst>
              <a:ext uri="{FF2B5EF4-FFF2-40B4-BE49-F238E27FC236}">
                <a16:creationId xmlns:a16="http://schemas.microsoft.com/office/drawing/2014/main" id="{0D11DAD7-72EF-4F14-92E3-DBA23C7D4AD8}"/>
              </a:ext>
            </a:extLst>
          </p:cNvPr>
          <p:cNvSpPr/>
          <p:nvPr/>
        </p:nvSpPr>
        <p:spPr>
          <a:xfrm rot="9980573">
            <a:off x="8845669" y="2515618"/>
            <a:ext cx="1846555" cy="4261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673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64621-F352-4D3F-B8EC-8251E4901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501(h) Calculator: Step-by-Step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4746B-93C0-4141-A700-C5E4B406A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109860"/>
          </a:xfrm>
        </p:spPr>
        <p:txBody>
          <a:bodyPr/>
          <a:lstStyle/>
          <a:p>
            <a:r>
              <a:rPr lang="en-US" dirty="0"/>
              <a:t>Question 1: Input the tax year in question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59EB7A4-83AD-4A3E-B3DF-198486CB57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1578" y="2470064"/>
            <a:ext cx="8924544" cy="4134403"/>
          </a:xfrm>
          <a:prstGeom prst="rect">
            <a:avLst/>
          </a:prstGeom>
        </p:spPr>
      </p:pic>
      <p:sp>
        <p:nvSpPr>
          <p:cNvPr id="7" name="Arrow: Right 6">
            <a:extLst>
              <a:ext uri="{FF2B5EF4-FFF2-40B4-BE49-F238E27FC236}">
                <a16:creationId xmlns:a16="http://schemas.microsoft.com/office/drawing/2014/main" id="{0D11DAD7-72EF-4F14-92E3-DBA23C7D4AD8}"/>
              </a:ext>
            </a:extLst>
          </p:cNvPr>
          <p:cNvSpPr/>
          <p:nvPr/>
        </p:nvSpPr>
        <p:spPr>
          <a:xfrm rot="9980573">
            <a:off x="8869664" y="3124330"/>
            <a:ext cx="1846555" cy="4261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38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64621-F352-4D3F-B8EC-8251E4901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501(h) Calculator: Step-by-Step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4746B-93C0-4141-A700-C5E4B406A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109860"/>
          </a:xfrm>
        </p:spPr>
        <p:txBody>
          <a:bodyPr/>
          <a:lstStyle/>
          <a:p>
            <a:r>
              <a:rPr lang="en-US" dirty="0"/>
              <a:t>Question 2: Input your organization’s other exempt purposes expenditures 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7121E1E-FDB4-49A0-A735-2907037AFD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1579" y="2487266"/>
            <a:ext cx="8926431" cy="4135277"/>
          </a:xfrm>
          <a:prstGeom prst="rect">
            <a:avLst/>
          </a:prstGeom>
        </p:spPr>
      </p:pic>
      <p:sp>
        <p:nvSpPr>
          <p:cNvPr id="7" name="Arrow: Right 6">
            <a:extLst>
              <a:ext uri="{FF2B5EF4-FFF2-40B4-BE49-F238E27FC236}">
                <a16:creationId xmlns:a16="http://schemas.microsoft.com/office/drawing/2014/main" id="{0D11DAD7-72EF-4F14-92E3-DBA23C7D4AD8}"/>
              </a:ext>
            </a:extLst>
          </p:cNvPr>
          <p:cNvSpPr/>
          <p:nvPr/>
        </p:nvSpPr>
        <p:spPr>
          <a:xfrm rot="10207860">
            <a:off x="8847020" y="3584092"/>
            <a:ext cx="1846555" cy="4261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430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64621-F352-4D3F-B8EC-8251E4901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501(h) Calculator: Step-by-Step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4746B-93C0-4141-A700-C5E4B406A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109860"/>
          </a:xfrm>
        </p:spPr>
        <p:txBody>
          <a:bodyPr/>
          <a:lstStyle/>
          <a:p>
            <a:r>
              <a:rPr lang="en-US" dirty="0"/>
              <a:t>Question 3: Input your organization’s direct lobbying expenditures 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E1D23B9-DD0F-4DFF-9DDB-2FD4FE7205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1579" y="2525366"/>
            <a:ext cx="8926431" cy="4135277"/>
          </a:xfrm>
          <a:prstGeom prst="rect">
            <a:avLst/>
          </a:prstGeom>
        </p:spPr>
      </p:pic>
      <p:sp>
        <p:nvSpPr>
          <p:cNvPr id="7" name="Arrow: Right 6">
            <a:extLst>
              <a:ext uri="{FF2B5EF4-FFF2-40B4-BE49-F238E27FC236}">
                <a16:creationId xmlns:a16="http://schemas.microsoft.com/office/drawing/2014/main" id="{0D11DAD7-72EF-4F14-92E3-DBA23C7D4AD8}"/>
              </a:ext>
            </a:extLst>
          </p:cNvPr>
          <p:cNvSpPr/>
          <p:nvPr/>
        </p:nvSpPr>
        <p:spPr>
          <a:xfrm rot="10207860">
            <a:off x="8871009" y="4106179"/>
            <a:ext cx="1846555" cy="4261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6486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64621-F352-4D3F-B8EC-8251E4901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501(h) Calculator: Step-by-Step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4746B-93C0-4141-A700-C5E4B406A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109860"/>
          </a:xfrm>
        </p:spPr>
        <p:txBody>
          <a:bodyPr/>
          <a:lstStyle/>
          <a:p>
            <a:r>
              <a:rPr lang="en-US" dirty="0"/>
              <a:t>Question 4: Input your organization’s grassroots lobbying expenditures 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3D679F0-01E6-4712-84AB-0F9FA0AF27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1579" y="2496791"/>
            <a:ext cx="8926431" cy="4135277"/>
          </a:xfrm>
          <a:prstGeom prst="rect">
            <a:avLst/>
          </a:prstGeom>
        </p:spPr>
      </p:pic>
      <p:sp>
        <p:nvSpPr>
          <p:cNvPr id="7" name="Arrow: Right 6">
            <a:extLst>
              <a:ext uri="{FF2B5EF4-FFF2-40B4-BE49-F238E27FC236}">
                <a16:creationId xmlns:a16="http://schemas.microsoft.com/office/drawing/2014/main" id="{0D11DAD7-72EF-4F14-92E3-DBA23C7D4AD8}"/>
              </a:ext>
            </a:extLst>
          </p:cNvPr>
          <p:cNvSpPr/>
          <p:nvPr/>
        </p:nvSpPr>
        <p:spPr>
          <a:xfrm rot="10207860">
            <a:off x="8847020" y="4481716"/>
            <a:ext cx="1846555" cy="4261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593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1581</TotalTime>
  <Words>503</Words>
  <Application>Microsoft Macintosh PowerPoint</Application>
  <PresentationFormat>Widescreen</PresentationFormat>
  <Paragraphs>50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Module 12</vt:lpstr>
      <vt:lpstr>Purpose of the Calculator  </vt:lpstr>
      <vt:lpstr>501(h) Calculator:  What You Will Need </vt:lpstr>
      <vt:lpstr>501(h) Calculator:  What You Will Need </vt:lpstr>
      <vt:lpstr>501(h) Calculator: Step-by-Step </vt:lpstr>
      <vt:lpstr>501(h) Calculator: Step-by-Step </vt:lpstr>
      <vt:lpstr>501(h) Calculator: Step-by-Step </vt:lpstr>
      <vt:lpstr>501(h) Calculator: Step-by-Step </vt:lpstr>
      <vt:lpstr>501(h) Calculator: Step-by-Step </vt:lpstr>
      <vt:lpstr>501(h) Calculator: Step-by-Step </vt:lpstr>
      <vt:lpstr>501(h) Calculator: Output  </vt:lpstr>
      <vt:lpstr>Sources</vt:lpstr>
      <vt:lpstr>Sources</vt:lpstr>
      <vt:lpstr>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501(H) ELECTION: 101</dc:title>
  <dc:creator>Rj Fruch</dc:creator>
  <cp:lastModifiedBy>White, Candace</cp:lastModifiedBy>
  <cp:revision>169</cp:revision>
  <dcterms:created xsi:type="dcterms:W3CDTF">2018-10-30T12:09:35Z</dcterms:created>
  <dcterms:modified xsi:type="dcterms:W3CDTF">2020-03-04T13:02:13Z</dcterms:modified>
</cp:coreProperties>
</file>