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0"/>
  </p:notesMasterIdLst>
  <p:sldIdLst>
    <p:sldId id="373" r:id="rId2"/>
    <p:sldId id="372" r:id="rId3"/>
    <p:sldId id="318" r:id="rId4"/>
    <p:sldId id="319" r:id="rId5"/>
    <p:sldId id="320" r:id="rId6"/>
    <p:sldId id="321" r:id="rId7"/>
    <p:sldId id="322" r:id="rId8"/>
    <p:sldId id="44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rs.gov/pub/irs-pdf/f99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rs.gov/pub/irs-pdf/f990sc.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92FCC9-9F32-3D4F-BF36-AEC43E3761D6}"/>
              </a:ext>
            </a:extLst>
          </p:cNvPr>
          <p:cNvSpPr>
            <a:spLocks noGrp="1"/>
          </p:cNvSpPr>
          <p:nvPr>
            <p:ph type="ctrTitle"/>
          </p:nvPr>
        </p:nvSpPr>
        <p:spPr>
          <a:xfrm>
            <a:off x="2417779" y="802298"/>
            <a:ext cx="8637073" cy="2683852"/>
          </a:xfrm>
        </p:spPr>
        <p:txBody>
          <a:bodyPr/>
          <a:lstStyle/>
          <a:p>
            <a:r>
              <a:rPr lang="en-US" cap="none" dirty="0"/>
              <a:t>Module 11</a:t>
            </a:r>
          </a:p>
        </p:txBody>
      </p:sp>
      <p:sp>
        <p:nvSpPr>
          <p:cNvPr id="4" name="Title 1">
            <a:extLst>
              <a:ext uri="{FF2B5EF4-FFF2-40B4-BE49-F238E27FC236}">
                <a16:creationId xmlns:a16="http://schemas.microsoft.com/office/drawing/2014/main" id="{7EE8BBD3-8805-9846-B09F-4D3FEEEE5A82}"/>
              </a:ext>
            </a:extLst>
          </p:cNvPr>
          <p:cNvSpPr txBox="1">
            <a:spLocks/>
          </p:cNvSpPr>
          <p:nvPr/>
        </p:nvSpPr>
        <p:spPr>
          <a:xfrm>
            <a:off x="2417779" y="3486151"/>
            <a:ext cx="8637073" cy="1371600"/>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en-US" sz="4500" cap="none" dirty="0"/>
              <a:t>Recordkeeping for 501(c)(3) Organizations</a:t>
            </a:r>
          </a:p>
        </p:txBody>
      </p:sp>
    </p:spTree>
    <p:extLst>
      <p:ext uri="{BB962C8B-B14F-4D97-AF65-F5344CB8AC3E}">
        <p14:creationId xmlns:p14="http://schemas.microsoft.com/office/powerpoint/2010/main" val="82567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4621-F352-4D3F-B8EC-8251E4901356}"/>
              </a:ext>
            </a:extLst>
          </p:cNvPr>
          <p:cNvSpPr>
            <a:spLocks noGrp="1"/>
          </p:cNvSpPr>
          <p:nvPr>
            <p:ph type="title"/>
          </p:nvPr>
        </p:nvSpPr>
        <p:spPr/>
        <p:txBody>
          <a:bodyPr/>
          <a:lstStyle/>
          <a:p>
            <a:br>
              <a:rPr lang="en-US" cap="none" dirty="0"/>
            </a:br>
            <a:r>
              <a:rPr lang="en-US" cap="none" dirty="0"/>
              <a:t>Module 11 Learning Objectives	</a:t>
            </a:r>
          </a:p>
        </p:txBody>
      </p:sp>
      <p:sp>
        <p:nvSpPr>
          <p:cNvPr id="3" name="Content Placeholder 2">
            <a:extLst>
              <a:ext uri="{FF2B5EF4-FFF2-40B4-BE49-F238E27FC236}">
                <a16:creationId xmlns:a16="http://schemas.microsoft.com/office/drawing/2014/main" id="{6634746B-93C0-4141-A700-C5E4B406A3D1}"/>
              </a:ext>
            </a:extLst>
          </p:cNvPr>
          <p:cNvSpPr>
            <a:spLocks noGrp="1"/>
          </p:cNvSpPr>
          <p:nvPr>
            <p:ph idx="1"/>
          </p:nvPr>
        </p:nvSpPr>
        <p:spPr/>
        <p:txBody>
          <a:bodyPr>
            <a:normAutofit/>
          </a:bodyPr>
          <a:lstStyle/>
          <a:p>
            <a:r>
              <a:rPr lang="en-US" dirty="0"/>
              <a:t>Understand why its important to keep accurate records</a:t>
            </a:r>
          </a:p>
          <a:p>
            <a:r>
              <a:rPr lang="en-US" dirty="0"/>
              <a:t>Understand what records are required under:</a:t>
            </a:r>
          </a:p>
          <a:p>
            <a:pPr lvl="1"/>
            <a:r>
              <a:rPr lang="en-US" dirty="0"/>
              <a:t>The “Expenditure” test</a:t>
            </a:r>
          </a:p>
          <a:p>
            <a:pPr lvl="1"/>
            <a:r>
              <a:rPr lang="en-US" dirty="0"/>
              <a:t>The “Substantial Part” test</a:t>
            </a:r>
          </a:p>
          <a:p>
            <a:r>
              <a:rPr lang="en-US" dirty="0"/>
              <a:t>Review other considerations and best practices</a:t>
            </a:r>
          </a:p>
          <a:p>
            <a:endParaRPr lang="en-US" dirty="0"/>
          </a:p>
          <a:p>
            <a:pPr lvl="1"/>
            <a:endParaRPr lang="en-US" dirty="0"/>
          </a:p>
        </p:txBody>
      </p:sp>
    </p:spTree>
    <p:extLst>
      <p:ext uri="{BB962C8B-B14F-4D97-AF65-F5344CB8AC3E}">
        <p14:creationId xmlns:p14="http://schemas.microsoft.com/office/powerpoint/2010/main" val="10722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FCC3-9573-4132-B483-47D7C67F9431}"/>
              </a:ext>
            </a:extLst>
          </p:cNvPr>
          <p:cNvSpPr>
            <a:spLocks noGrp="1"/>
          </p:cNvSpPr>
          <p:nvPr>
            <p:ph type="title"/>
          </p:nvPr>
        </p:nvSpPr>
        <p:spPr/>
        <p:txBody>
          <a:bodyPr/>
          <a:lstStyle/>
          <a:p>
            <a:br>
              <a:rPr lang="en-US" cap="none" dirty="0"/>
            </a:br>
            <a:r>
              <a:rPr lang="en-US" cap="none" dirty="0"/>
              <a:t>Recordkeeping Requirements: Importance</a:t>
            </a:r>
            <a:endParaRPr lang="en-US" dirty="0"/>
          </a:p>
        </p:txBody>
      </p:sp>
      <p:sp>
        <p:nvSpPr>
          <p:cNvPr id="3" name="Content Placeholder 2">
            <a:extLst>
              <a:ext uri="{FF2B5EF4-FFF2-40B4-BE49-F238E27FC236}">
                <a16:creationId xmlns:a16="http://schemas.microsoft.com/office/drawing/2014/main" id="{2655A53C-0B15-4EBF-94ED-9A3D5B05C2CA}"/>
              </a:ext>
            </a:extLst>
          </p:cNvPr>
          <p:cNvSpPr>
            <a:spLocks noGrp="1"/>
          </p:cNvSpPr>
          <p:nvPr>
            <p:ph idx="1"/>
          </p:nvPr>
        </p:nvSpPr>
        <p:spPr>
          <a:xfrm>
            <a:off x="1451579" y="2015732"/>
            <a:ext cx="8710993" cy="3516967"/>
          </a:xfrm>
        </p:spPr>
        <p:txBody>
          <a:bodyPr/>
          <a:lstStyle/>
          <a:p>
            <a:r>
              <a:rPr lang="en-US" b="1" dirty="0"/>
              <a:t>Charities are required to report their lobbying activities </a:t>
            </a:r>
            <a:r>
              <a:rPr lang="en-US" dirty="0"/>
              <a:t>to the IRS every year.</a:t>
            </a:r>
          </a:p>
          <a:p>
            <a:r>
              <a:rPr lang="en-US" dirty="0"/>
              <a:t>Inaccurate recording could lead to </a:t>
            </a:r>
            <a:r>
              <a:rPr lang="en-US" b="1" dirty="0"/>
              <a:t>harsh penalties</a:t>
            </a:r>
            <a:r>
              <a:rPr lang="en-US" dirty="0"/>
              <a:t>. </a:t>
            </a:r>
          </a:p>
          <a:p>
            <a:r>
              <a:rPr lang="en-US" dirty="0"/>
              <a:t>Helps with organization/management. </a:t>
            </a:r>
          </a:p>
          <a:p>
            <a:r>
              <a:rPr lang="en-US" dirty="0"/>
              <a:t>Proof of compliance. </a:t>
            </a:r>
          </a:p>
          <a:p>
            <a:endParaRPr lang="en-US" dirty="0"/>
          </a:p>
        </p:txBody>
      </p:sp>
    </p:spTree>
    <p:extLst>
      <p:ext uri="{BB962C8B-B14F-4D97-AF65-F5344CB8AC3E}">
        <p14:creationId xmlns:p14="http://schemas.microsoft.com/office/powerpoint/2010/main" val="339873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7332B-ACB5-4ACE-A23F-F6A6006F99F8}"/>
              </a:ext>
            </a:extLst>
          </p:cNvPr>
          <p:cNvSpPr>
            <a:spLocks noGrp="1"/>
          </p:cNvSpPr>
          <p:nvPr>
            <p:ph type="title"/>
          </p:nvPr>
        </p:nvSpPr>
        <p:spPr/>
        <p:txBody>
          <a:bodyPr>
            <a:normAutofit fontScale="90000"/>
          </a:bodyPr>
          <a:lstStyle/>
          <a:p>
            <a:br>
              <a:rPr lang="en-US" cap="none" dirty="0"/>
            </a:br>
            <a:r>
              <a:rPr lang="en-US" cap="none" dirty="0"/>
              <a:t>Recordkeeping Requirements</a:t>
            </a:r>
            <a:br>
              <a:rPr lang="en-US" cap="none" dirty="0"/>
            </a:br>
            <a:endParaRPr lang="en-US" dirty="0"/>
          </a:p>
        </p:txBody>
      </p:sp>
      <p:sp>
        <p:nvSpPr>
          <p:cNvPr id="3" name="Content Placeholder 2">
            <a:extLst>
              <a:ext uri="{FF2B5EF4-FFF2-40B4-BE49-F238E27FC236}">
                <a16:creationId xmlns:a16="http://schemas.microsoft.com/office/drawing/2014/main" id="{8E5693EE-1703-4115-80C9-0D32779BD9E7}"/>
              </a:ext>
            </a:extLst>
          </p:cNvPr>
          <p:cNvSpPr>
            <a:spLocks noGrp="1"/>
          </p:cNvSpPr>
          <p:nvPr>
            <p:ph idx="1"/>
          </p:nvPr>
        </p:nvSpPr>
        <p:spPr/>
        <p:txBody>
          <a:bodyPr/>
          <a:lstStyle/>
          <a:p>
            <a:r>
              <a:rPr lang="en-US" dirty="0"/>
              <a:t>Charity’s recordkeeping requirement depends on the applicable test.</a:t>
            </a:r>
          </a:p>
          <a:p>
            <a:r>
              <a:rPr lang="en-US" dirty="0"/>
              <a:t>Two tests to consider:</a:t>
            </a:r>
          </a:p>
          <a:p>
            <a:pPr lvl="1"/>
            <a:r>
              <a:rPr lang="en-US" dirty="0"/>
              <a:t>The </a:t>
            </a:r>
            <a:r>
              <a:rPr lang="en-US" b="1" dirty="0"/>
              <a:t>“No Substantial Part” </a:t>
            </a:r>
            <a:r>
              <a:rPr lang="en-US" dirty="0"/>
              <a:t>test; </a:t>
            </a:r>
            <a:r>
              <a:rPr lang="en-US" b="1" dirty="0"/>
              <a:t>OR</a:t>
            </a:r>
          </a:p>
          <a:p>
            <a:pPr lvl="1"/>
            <a:r>
              <a:rPr lang="en-US" dirty="0"/>
              <a:t>The </a:t>
            </a:r>
            <a:r>
              <a:rPr lang="en-US" b="1" dirty="0"/>
              <a:t>“501(h) Expenditure” </a:t>
            </a:r>
            <a:r>
              <a:rPr lang="en-US" dirty="0"/>
              <a:t>test. </a:t>
            </a:r>
          </a:p>
          <a:p>
            <a:endParaRPr lang="en-US" dirty="0"/>
          </a:p>
        </p:txBody>
      </p:sp>
    </p:spTree>
    <p:extLst>
      <p:ext uri="{BB962C8B-B14F-4D97-AF65-F5344CB8AC3E}">
        <p14:creationId xmlns:p14="http://schemas.microsoft.com/office/powerpoint/2010/main" val="2581637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84F5-72F0-42B2-B387-A9B9174462F8}"/>
              </a:ext>
            </a:extLst>
          </p:cNvPr>
          <p:cNvSpPr>
            <a:spLocks noGrp="1"/>
          </p:cNvSpPr>
          <p:nvPr>
            <p:ph type="title"/>
          </p:nvPr>
        </p:nvSpPr>
        <p:spPr/>
        <p:txBody>
          <a:bodyPr>
            <a:normAutofit fontScale="90000"/>
          </a:bodyPr>
          <a:lstStyle/>
          <a:p>
            <a:br>
              <a:rPr lang="en-US" cap="none" dirty="0"/>
            </a:br>
            <a:r>
              <a:rPr lang="en-US" cap="none" dirty="0"/>
              <a:t>Recordkeeping Requirements for 501(h) Election. </a:t>
            </a:r>
            <a:endParaRPr lang="en-US" dirty="0"/>
          </a:p>
        </p:txBody>
      </p:sp>
      <p:sp>
        <p:nvSpPr>
          <p:cNvPr id="3" name="Content Placeholder 2">
            <a:extLst>
              <a:ext uri="{FF2B5EF4-FFF2-40B4-BE49-F238E27FC236}">
                <a16:creationId xmlns:a16="http://schemas.microsoft.com/office/drawing/2014/main" id="{AA2ED684-FB38-4B6C-9F28-C9D251DB4893}"/>
              </a:ext>
            </a:extLst>
          </p:cNvPr>
          <p:cNvSpPr>
            <a:spLocks noGrp="1"/>
          </p:cNvSpPr>
          <p:nvPr>
            <p:ph idx="1"/>
          </p:nvPr>
        </p:nvSpPr>
        <p:spPr>
          <a:xfrm>
            <a:off x="1451579" y="2015732"/>
            <a:ext cx="7967629" cy="3450613"/>
          </a:xfrm>
        </p:spPr>
        <p:txBody>
          <a:bodyPr>
            <a:normAutofit fontScale="92500"/>
          </a:bodyPr>
          <a:lstStyle/>
          <a:p>
            <a:r>
              <a:rPr lang="en-US" dirty="0"/>
              <a:t>Very clear.</a:t>
            </a:r>
          </a:p>
          <a:p>
            <a:r>
              <a:rPr lang="en-US" dirty="0"/>
              <a:t>File </a:t>
            </a:r>
            <a:r>
              <a:rPr lang="en-US" dirty="0">
                <a:hlinkClick r:id="rId2"/>
              </a:rPr>
              <a:t>IRS Form 990</a:t>
            </a:r>
            <a:r>
              <a:rPr lang="en-US" dirty="0"/>
              <a:t>.</a:t>
            </a:r>
          </a:p>
          <a:p>
            <a:r>
              <a:rPr lang="en-US" dirty="0"/>
              <a:t>Expenditures for grassroots and direct lobbying.</a:t>
            </a:r>
          </a:p>
          <a:p>
            <a:r>
              <a:rPr lang="en-US" dirty="0"/>
              <a:t>Expenses must be tracked: </a:t>
            </a:r>
          </a:p>
          <a:p>
            <a:pPr lvl="1"/>
            <a:r>
              <a:rPr lang="en-US" dirty="0"/>
              <a:t>Benefits and salaries of staff members; </a:t>
            </a:r>
          </a:p>
          <a:p>
            <a:pPr lvl="1"/>
            <a:r>
              <a:rPr lang="en-US" dirty="0"/>
              <a:t>A portion of overhead expenses attributed to lobbying; and </a:t>
            </a:r>
          </a:p>
          <a:p>
            <a:pPr lvl="1"/>
            <a:r>
              <a:rPr lang="en-US" dirty="0"/>
              <a:t>Grants, payments, or reimbursements made to others for lobbying. </a:t>
            </a:r>
          </a:p>
          <a:p>
            <a:endParaRPr lang="en-US" dirty="0"/>
          </a:p>
        </p:txBody>
      </p:sp>
    </p:spTree>
    <p:extLst>
      <p:ext uri="{BB962C8B-B14F-4D97-AF65-F5344CB8AC3E}">
        <p14:creationId xmlns:p14="http://schemas.microsoft.com/office/powerpoint/2010/main" val="133419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AB5B-1060-48D9-866A-D30FFF59737A}"/>
              </a:ext>
            </a:extLst>
          </p:cNvPr>
          <p:cNvSpPr>
            <a:spLocks noGrp="1"/>
          </p:cNvSpPr>
          <p:nvPr>
            <p:ph type="title"/>
          </p:nvPr>
        </p:nvSpPr>
        <p:spPr/>
        <p:txBody>
          <a:bodyPr>
            <a:normAutofit fontScale="90000"/>
          </a:bodyPr>
          <a:lstStyle/>
          <a:p>
            <a:br>
              <a:rPr lang="en-US" cap="none" dirty="0"/>
            </a:br>
            <a:r>
              <a:rPr lang="en-US" cap="none" dirty="0"/>
              <a:t>Recordkeeping Requirements:  “Substantial Part Test”</a:t>
            </a:r>
            <a:endParaRPr lang="en-US" dirty="0"/>
          </a:p>
        </p:txBody>
      </p:sp>
      <p:sp>
        <p:nvSpPr>
          <p:cNvPr id="3" name="Content Placeholder 2">
            <a:extLst>
              <a:ext uri="{FF2B5EF4-FFF2-40B4-BE49-F238E27FC236}">
                <a16:creationId xmlns:a16="http://schemas.microsoft.com/office/drawing/2014/main" id="{A31792B9-83EB-464E-BC6E-5E9EA5084C4B}"/>
              </a:ext>
            </a:extLst>
          </p:cNvPr>
          <p:cNvSpPr>
            <a:spLocks noGrp="1"/>
          </p:cNvSpPr>
          <p:nvPr>
            <p:ph idx="1"/>
          </p:nvPr>
        </p:nvSpPr>
        <p:spPr>
          <a:xfrm>
            <a:off x="1451579" y="2015732"/>
            <a:ext cx="9743163" cy="3450613"/>
          </a:xfrm>
        </p:spPr>
        <p:txBody>
          <a:bodyPr>
            <a:normAutofit fontScale="92500" lnSpcReduction="10000"/>
          </a:bodyPr>
          <a:lstStyle/>
          <a:p>
            <a:r>
              <a:rPr lang="en-US" b="1" dirty="0"/>
              <a:t>Far less guidance. </a:t>
            </a:r>
          </a:p>
          <a:p>
            <a:r>
              <a:rPr lang="en-US" b="1" dirty="0">
                <a:hlinkClick r:id="rId2"/>
              </a:rPr>
              <a:t>Schedule C of Form 990</a:t>
            </a:r>
            <a:endParaRPr lang="en-US" b="1" dirty="0"/>
          </a:p>
          <a:p>
            <a:r>
              <a:rPr lang="en-US" b="1" dirty="0"/>
              <a:t>Detailed description </a:t>
            </a:r>
            <a:r>
              <a:rPr lang="en-US" dirty="0"/>
              <a:t>of lobbying activities which fall outside of Form 990 categories. </a:t>
            </a:r>
          </a:p>
          <a:p>
            <a:r>
              <a:rPr lang="en-US" dirty="0"/>
              <a:t>“During the year, did the filing organization attempt to influence foreign, national, state, or local legislation, including any attempt to influence public opinion on a legislative matter or referendum, through the use of:” volunteers, paid staff, media advertisements, etc. </a:t>
            </a:r>
          </a:p>
          <a:p>
            <a:endParaRPr lang="en-US" dirty="0"/>
          </a:p>
        </p:txBody>
      </p:sp>
    </p:spTree>
    <p:extLst>
      <p:ext uri="{BB962C8B-B14F-4D97-AF65-F5344CB8AC3E}">
        <p14:creationId xmlns:p14="http://schemas.microsoft.com/office/powerpoint/2010/main" val="389293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DA56-C3CD-4478-A447-9F6174E5E92E}"/>
              </a:ext>
            </a:extLst>
          </p:cNvPr>
          <p:cNvSpPr>
            <a:spLocks noGrp="1"/>
          </p:cNvSpPr>
          <p:nvPr>
            <p:ph type="title"/>
          </p:nvPr>
        </p:nvSpPr>
        <p:spPr/>
        <p:txBody>
          <a:bodyPr/>
          <a:lstStyle/>
          <a:p>
            <a:br>
              <a:rPr lang="en-US" cap="none" dirty="0"/>
            </a:br>
            <a:r>
              <a:rPr lang="en-US" cap="none" dirty="0"/>
              <a:t>Notes and Best Practices</a:t>
            </a:r>
            <a:endParaRPr lang="en-US" dirty="0"/>
          </a:p>
        </p:txBody>
      </p:sp>
      <p:sp>
        <p:nvSpPr>
          <p:cNvPr id="3" name="Content Placeholder 2">
            <a:extLst>
              <a:ext uri="{FF2B5EF4-FFF2-40B4-BE49-F238E27FC236}">
                <a16:creationId xmlns:a16="http://schemas.microsoft.com/office/drawing/2014/main" id="{F9466579-6829-4404-B64D-6F987A55C657}"/>
              </a:ext>
            </a:extLst>
          </p:cNvPr>
          <p:cNvSpPr>
            <a:spLocks noGrp="1"/>
          </p:cNvSpPr>
          <p:nvPr>
            <p:ph idx="1"/>
          </p:nvPr>
        </p:nvSpPr>
        <p:spPr>
          <a:xfrm>
            <a:off x="1451579" y="2015732"/>
            <a:ext cx="9219380" cy="3450613"/>
          </a:xfrm>
        </p:spPr>
        <p:txBody>
          <a:bodyPr>
            <a:normAutofit fontScale="85000" lnSpcReduction="10000"/>
          </a:bodyPr>
          <a:lstStyle/>
          <a:p>
            <a:r>
              <a:rPr lang="en-US" dirty="0"/>
              <a:t>No mandated recording system.</a:t>
            </a:r>
          </a:p>
          <a:p>
            <a:r>
              <a:rPr lang="en-US" dirty="0"/>
              <a:t>Every organization should consider having at least one </a:t>
            </a:r>
            <a:r>
              <a:rPr lang="en-US" b="1" dirty="0"/>
              <a:t>record-keeper</a:t>
            </a:r>
            <a:r>
              <a:rPr lang="en-US" dirty="0"/>
              <a:t>.</a:t>
            </a:r>
          </a:p>
          <a:p>
            <a:r>
              <a:rPr lang="en-US" dirty="0"/>
              <a:t>Track </a:t>
            </a:r>
            <a:r>
              <a:rPr lang="en-US" b="1" dirty="0"/>
              <a:t>staff time, direct costs, and overhead expenses</a:t>
            </a:r>
            <a:r>
              <a:rPr lang="en-US" dirty="0"/>
              <a:t>. </a:t>
            </a:r>
          </a:p>
          <a:p>
            <a:r>
              <a:rPr lang="en-US" dirty="0"/>
              <a:t>Organization typical recording practices. </a:t>
            </a:r>
          </a:p>
          <a:p>
            <a:r>
              <a:rPr lang="en-US" dirty="0"/>
              <a:t>Estimates are generally </a:t>
            </a:r>
            <a:r>
              <a:rPr lang="en-US" b="1" dirty="0"/>
              <a:t>NOT</a:t>
            </a:r>
            <a:r>
              <a:rPr lang="en-US" dirty="0"/>
              <a:t> recommended. </a:t>
            </a:r>
          </a:p>
          <a:p>
            <a:r>
              <a:rPr lang="en-US" dirty="0"/>
              <a:t>If you have questions about which forms apply to your organization please consult an attorney or tax professional.  Other forms may be required based on your organizations income and other organizational considerations.</a:t>
            </a:r>
          </a:p>
          <a:p>
            <a:endParaRPr lang="en-US" dirty="0"/>
          </a:p>
        </p:txBody>
      </p:sp>
    </p:spTree>
    <p:extLst>
      <p:ext uri="{BB962C8B-B14F-4D97-AF65-F5344CB8AC3E}">
        <p14:creationId xmlns:p14="http://schemas.microsoft.com/office/powerpoint/2010/main" val="951219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627" y="409222"/>
            <a:ext cx="3499557" cy="684390"/>
          </a:xfrm>
        </p:spPr>
        <p:txBody>
          <a:bodyPr/>
          <a:lstStyle/>
          <a:p>
            <a:r>
              <a:rPr lang="en-US" dirty="0"/>
              <a:t>End</a:t>
            </a:r>
          </a:p>
        </p:txBody>
      </p:sp>
    </p:spTree>
    <p:extLst>
      <p:ext uri="{BB962C8B-B14F-4D97-AF65-F5344CB8AC3E}">
        <p14:creationId xmlns:p14="http://schemas.microsoft.com/office/powerpoint/2010/main" val="25643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341</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Module 11</vt:lpstr>
      <vt:lpstr> Module 11 Learning Objectives </vt:lpstr>
      <vt:lpstr> Recordkeeping Requirements: Importance</vt:lpstr>
      <vt:lpstr> Recordkeeping Requirements </vt:lpstr>
      <vt:lpstr> Recordkeeping Requirements for 501(h) Election. </vt:lpstr>
      <vt:lpstr> Recordkeeping Requirements:  “Substantial Part Test”</vt:lpstr>
      <vt:lpstr> Notes and Best Practices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2020-03-04T13:01:20Z</dcterms:modified>
</cp:coreProperties>
</file>