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0" r:id="rId1"/>
  </p:sldMasterIdLst>
  <p:notesMasterIdLst>
    <p:notesMasterId r:id="rId9"/>
  </p:notesMasterIdLst>
  <p:sldIdLst>
    <p:sldId id="370" r:id="rId2"/>
    <p:sldId id="371" r:id="rId3"/>
    <p:sldId id="295" r:id="rId4"/>
    <p:sldId id="296" r:id="rId5"/>
    <p:sldId id="297" r:id="rId6"/>
    <p:sldId id="298" r:id="rId7"/>
    <p:sldId id="447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j Fruch" initials="RF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484" autoAdjust="0"/>
    <p:restoredTop sz="94817"/>
  </p:normalViewPr>
  <p:slideViewPr>
    <p:cSldViewPr snapToGrid="0">
      <p:cViewPr varScale="1">
        <p:scale>
          <a:sx n="107" d="100"/>
          <a:sy n="107" d="100"/>
        </p:scale>
        <p:origin x="856" y="1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90DB2C-A6E1-E743-A6E6-6C455C5CC902}" type="datetimeFigureOut">
              <a:rPr lang="en-US" smtClean="0"/>
              <a:t>3/4/20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201DF1-6852-574E-9AD4-4ADEE958EC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23054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D8E716-60A3-4537-9FAB-5168E1B26D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336BB02-5503-4B4F-B0D1-23E682317F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0CBF84-136B-405B-B5D7-E8141EF33C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3/4/20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F04FAF-9466-4AC9-99AE-F2F76E8E0F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C80073-C4BA-420E-A9EB-3C6D9DE1D1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38416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9779C6-B76E-4553-9050-B04976988F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97B4839-A478-495F-A9C5-4DD3B83D95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D2080F-FB94-4872-BEFF-56CB71A2D0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3/4/20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590762-F290-4A34-938E-0CA8379F90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5B39F4-2B30-461C-84CC-6DAB1F4641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86277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8DADAA1-7850-4D64-9B3F-384A17ADCAE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FC185B-0807-4767-A864-3D2D234179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C9FD95-B048-4C64-9251-7F559F6E7D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3/4/20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5DDBF6-AF5E-4087-AA90-4B648B8D65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C95A66-A2E2-4397-B7ED-096F526310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0632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21EB1C-F650-465B-8452-5D11C9418D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0E0156-AAC1-4139-AC0C-9527E38768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7EFDF5-E8B9-4D7F-9F2E-158DB15E16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3/4/20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6BA800-51FF-47FB-B266-A7271770CE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E094A1-2C41-4D06-BEB8-FD1FDD3C5D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0917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F585E5-0A90-43DA-9A96-55AC133697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290E30-F6DD-48F3-9E5F-6D309B1147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AE96D0-B083-4FD3-825A-24B6EE6D28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3/4/20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96CDD2-652E-454C-BEA9-D4E8D15E9F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FA3AA6-1535-4332-9651-A5459F996D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92073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C94550-6EB9-436E-B101-A1CB505947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E09749-5C96-42F0-A02A-7BED04C786C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55DC97D-D7D9-4534-93C8-1772E206B5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56B760-3F06-45D8-AF2C-18154C2786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3/4/20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8F7276-946F-483C-BB2E-33D80856D5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ACA60F-F79F-4671-A1DE-DA4DD221C0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67166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F253F4-D340-4664-B8A5-4B41DDCD0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BCA598-0778-4F9D-BC1C-B614E10D37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E545CA7-2F7C-4419-B01A-4D266800E6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D5FA6BE-9BB4-43D2-A588-A8D49FF2952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06DB83C-1CD7-425C-B946-7E50708305A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F711FA6-7E0C-46B1-AD77-F003046E50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3/4/20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DBE1D73-811E-4B39-BEDD-4641E833D4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0731C49-8FE7-4B52-A05C-38C9D9BECA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3192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5D3C22-C479-4544-91B6-9704CDD67F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963F635-A16D-420A-BB3F-0AB002909A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3/4/20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ED76D39-77B6-486D-A773-B06D2B5A3A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C2DD8B8-44BA-4F5C-AC39-2A3145BC4A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21184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573A366-A4AA-4968-AEC9-989B6F2C49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3/4/20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1AFC51A-6ACD-4F98-94AE-7D3E99F2B1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087214A-7B7E-4F4E-8B5F-7FA9D82E3B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1346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B84F13-7F61-48EE-828C-784122011A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16DD82-3AE2-40FE-9809-6207A70D0C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A984B0D-AC80-4CF6-9CD6-25B6BAC240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28D53A-9952-4C26-A770-F87C76380D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3/4/20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503A3A8-AF17-4808-850D-6048C62CE8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C11A3A7-B76D-4C90-BA56-164A664B69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081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6BB294-AFA4-4FF0-A720-96454F8CEE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A6D6BDA-3433-4E1E-BFBE-295515A4580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E5000C8-6387-40B7-808A-AF9417E757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70F889-9C3F-4C73-BD97-77EC915612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3/4/20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4F1496-B5EF-4B48-BD6A-4C6757FCD9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F988B68-CA9B-48B4-80E4-AF7FE8221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1259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CBF5885-C643-4B5E-8C00-0A8BCF3128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17DB37-D970-4D19-971C-E7E34ADBA7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83E425-E69A-41AE-8A84-9D1E443A853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3/4/20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03C132-999E-4E81-BD95-6C2B728C235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4F8E30-7AF0-436A-9959-5DC581F480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6469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rs.gov/pub/irs-pdf/f5768.pdf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B92FCC9-9F32-3D4F-BF36-AEC43E3761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683852"/>
          </a:xfrm>
        </p:spPr>
        <p:txBody>
          <a:bodyPr/>
          <a:lstStyle/>
          <a:p>
            <a:r>
              <a:rPr lang="en-US" cap="none" dirty="0"/>
              <a:t>Module 10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7EE8BBD3-8805-9846-B09F-4D3FEEEE5A82}"/>
              </a:ext>
            </a:extLst>
          </p:cNvPr>
          <p:cNvSpPr txBox="1">
            <a:spLocks/>
          </p:cNvSpPr>
          <p:nvPr/>
        </p:nvSpPr>
        <p:spPr>
          <a:xfrm>
            <a:off x="2417779" y="3486151"/>
            <a:ext cx="8637073" cy="1371600"/>
          </a:xfrm>
          <a:prstGeom prst="rect">
            <a:avLst/>
          </a:prstGeom>
        </p:spPr>
        <p:txBody>
          <a:bodyPr vert="horz" lIns="91440" tIns="45720" rIns="91440" bIns="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600" b="0" i="0" kern="1200" cap="all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z="4500" cap="none" dirty="0"/>
              <a:t>Mechanics of the 501(h) Election</a:t>
            </a:r>
          </a:p>
          <a:p>
            <a:endParaRPr lang="en-US" sz="4500" cap="none" dirty="0"/>
          </a:p>
        </p:txBody>
      </p:sp>
    </p:spTree>
    <p:extLst>
      <p:ext uri="{BB962C8B-B14F-4D97-AF65-F5344CB8AC3E}">
        <p14:creationId xmlns:p14="http://schemas.microsoft.com/office/powerpoint/2010/main" val="5593034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F64621-F352-4D3F-B8EC-8251E49013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US" cap="none" dirty="0"/>
            </a:br>
            <a:r>
              <a:rPr lang="en-US" cap="none" dirty="0"/>
              <a:t>Module 10 Learning Objectives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34746B-93C0-4141-A700-C5E4B406A3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501(h) Election</a:t>
            </a:r>
          </a:p>
          <a:p>
            <a:pPr lvl="1"/>
            <a:r>
              <a:rPr lang="en-US" dirty="0"/>
              <a:t>Understand what organizations are eligible to make the election</a:t>
            </a:r>
          </a:p>
          <a:p>
            <a:pPr lvl="1"/>
            <a:r>
              <a:rPr lang="en-US" dirty="0"/>
              <a:t>Review how the election is made</a:t>
            </a:r>
          </a:p>
          <a:p>
            <a:pPr lvl="1"/>
            <a:r>
              <a:rPr lang="en-US" dirty="0"/>
              <a:t>Discuss when the election becomes effective</a:t>
            </a:r>
          </a:p>
          <a:p>
            <a:pPr lvl="1"/>
            <a:r>
              <a:rPr lang="en-US" dirty="0"/>
              <a:t>Discuss how the election may be revoked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89743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995C75-5EEC-7448-B4AB-99C3457241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US" dirty="0"/>
            </a:br>
            <a:r>
              <a:rPr lang="en-US" cap="none" dirty="0"/>
              <a:t>Election Eligibility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CE0D35-A87D-394B-9659-4A4270876B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Many charitable organizations are eligible to make the 501(h) election including: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dirty="0"/>
              <a:t>Educational Institutions, Hospitals, Medical Research Organizations, Organizations Supporting Governmental Schools, Organizations Publicly Supported by Charitable Contributions,  Agricultural Organizations, Organizations Publicly Supported by Admissions, sales, etc. &amp; Organizations Supporting Certain Types of Public Charities</a:t>
            </a:r>
          </a:p>
          <a:p>
            <a:r>
              <a:rPr lang="en-US" dirty="0"/>
              <a:t>Organizations ineligible to make the election includes: 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dirty="0"/>
              <a:t>Churches or a Convention of Association of Churches, Integrated Auxiliaries of Churches, A member of an Affiliated Group Which Includes Above Organizations, Private Foundations, Testing for Public Safety Organizations, A Supporting Organization for Civic Leagues, Social Welfare Organizations, Labor Unions, or Business Leagues</a:t>
            </a:r>
          </a:p>
          <a:p>
            <a:pPr marL="0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77157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671E30-EEC2-F842-8291-96A4EAF2A4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US" dirty="0"/>
            </a:br>
            <a:r>
              <a:rPr lang="en-US" cap="none" dirty="0"/>
              <a:t>How to make the 501(h) election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622225-8FE2-9441-89C2-4D6D0BAA57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Organizations electing to use an expenditure test must file a </a:t>
            </a:r>
            <a:r>
              <a:rPr lang="en-US" dirty="0">
                <a:hlinkClick r:id="rId2"/>
              </a:rPr>
              <a:t>Form 5768</a:t>
            </a:r>
            <a:r>
              <a:rPr lang="en-US" dirty="0"/>
              <a:t>, </a:t>
            </a:r>
            <a:r>
              <a:rPr lang="en-US" i="1" dirty="0"/>
              <a:t>Election/Revocation of Election by an Eligible IRC Section 501(c)(3) Organization to Make Expenditures to Influence Legislation, </a:t>
            </a:r>
            <a:r>
              <a:rPr lang="en-US" dirty="0"/>
              <a:t>to the IRS.</a:t>
            </a:r>
          </a:p>
          <a:p>
            <a:pPr lvl="1"/>
            <a:r>
              <a:rPr lang="en-US" dirty="0"/>
              <a:t>A Form 5768 allocates to a nonprofit a set of lobbying expenditure ceilings using a sliding scale based on a nonprofit’s annual exempt purpose expenditures.  Separate ceiling limits are calculated for overall total lobbying as well as for grass roots lobbying.</a:t>
            </a:r>
          </a:p>
          <a:p>
            <a:pPr lvl="1"/>
            <a:r>
              <a:rPr lang="en-US" dirty="0"/>
              <a:t>This form can be filed at any point within the year.</a:t>
            </a:r>
          </a:p>
        </p:txBody>
      </p:sp>
    </p:spTree>
    <p:extLst>
      <p:ext uri="{BB962C8B-B14F-4D97-AF65-F5344CB8AC3E}">
        <p14:creationId xmlns:p14="http://schemas.microsoft.com/office/powerpoint/2010/main" val="8703225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9787B6-2AA1-CA43-A1D5-93E84A8612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US" dirty="0"/>
            </a:br>
            <a:r>
              <a:rPr lang="en-US" cap="none" dirty="0"/>
              <a:t>When does the election become effective?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1AE9C7-126B-2746-BC35-2804B2420D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election is effective the beginning of the year in which it was filed.</a:t>
            </a:r>
          </a:p>
          <a:p>
            <a:pPr lvl="1"/>
            <a:r>
              <a:rPr lang="en-US" dirty="0"/>
              <a:t>The election will remain in effect for succeeding years unless it is revoked by the organization.</a:t>
            </a:r>
          </a:p>
          <a:p>
            <a:r>
              <a:rPr lang="en-US" dirty="0"/>
              <a:t>Example:  An organization files a Form 5768 on October 1</a:t>
            </a:r>
            <a:r>
              <a:rPr lang="en-US" baseline="30000" dirty="0"/>
              <a:t>st</a:t>
            </a:r>
            <a:r>
              <a:rPr lang="en-US" dirty="0"/>
              <a:t>, 2018.</a:t>
            </a:r>
          </a:p>
          <a:p>
            <a:pPr lvl="1"/>
            <a:r>
              <a:rPr lang="en-US" dirty="0"/>
              <a:t>The 501(h) election becomes effective retroactively on January 1</a:t>
            </a:r>
            <a:r>
              <a:rPr lang="en-US" baseline="30000" dirty="0"/>
              <a:t>st</a:t>
            </a:r>
            <a:r>
              <a:rPr lang="en-US" dirty="0"/>
              <a:t>, 2018. </a:t>
            </a:r>
          </a:p>
          <a:p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27707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0AA22D-63AF-9545-B8AB-2E7E9D1B6C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US" dirty="0"/>
            </a:br>
            <a:r>
              <a:rPr lang="en-US" cap="none" dirty="0"/>
              <a:t>Revocation of the election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08FE05-D0D2-2545-A468-4EA1678222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 organization may revoke its election by filling out the revocation portion on the  Form 5768</a:t>
            </a:r>
          </a:p>
          <a:p>
            <a:pPr lvl="1"/>
            <a:r>
              <a:rPr lang="en-US" dirty="0"/>
              <a:t>Revocation is effective beginning with the year following the year in which the revocation is filed. </a:t>
            </a:r>
          </a:p>
          <a:p>
            <a:r>
              <a:rPr lang="en-US" dirty="0"/>
              <a:t>Example:  An organization fills out the revocation portion of the Form 5678 on September 5</a:t>
            </a:r>
            <a:r>
              <a:rPr lang="en-US" baseline="30000" dirty="0"/>
              <a:t>th</a:t>
            </a:r>
            <a:r>
              <a:rPr lang="en-US" dirty="0"/>
              <a:t>, 2018.</a:t>
            </a:r>
          </a:p>
          <a:p>
            <a:pPr lvl="1"/>
            <a:r>
              <a:rPr lang="en-US" dirty="0"/>
              <a:t>The revocation of their 501(h) election will become effective on January 1</a:t>
            </a:r>
            <a:r>
              <a:rPr lang="en-US" baseline="30000" dirty="0"/>
              <a:t>st</a:t>
            </a:r>
            <a:r>
              <a:rPr lang="en-US" dirty="0"/>
              <a:t>, 2019.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18096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25627" y="409222"/>
            <a:ext cx="3499557" cy="684390"/>
          </a:xfrm>
        </p:spPr>
        <p:txBody>
          <a:bodyPr/>
          <a:lstStyle/>
          <a:p>
            <a:r>
              <a:rPr lang="en-US" dirty="0"/>
              <a:t>End</a:t>
            </a:r>
          </a:p>
        </p:txBody>
      </p:sp>
    </p:spTree>
    <p:extLst>
      <p:ext uri="{BB962C8B-B14F-4D97-AF65-F5344CB8AC3E}">
        <p14:creationId xmlns:p14="http://schemas.microsoft.com/office/powerpoint/2010/main" val="2564322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1581</TotalTime>
  <Words>420</Words>
  <Application>Microsoft Macintosh PowerPoint</Application>
  <PresentationFormat>Widescreen</PresentationFormat>
  <Paragraphs>28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Courier New</vt:lpstr>
      <vt:lpstr>Office Theme</vt:lpstr>
      <vt:lpstr>Module 10</vt:lpstr>
      <vt:lpstr> Module 10 Learning Objectives </vt:lpstr>
      <vt:lpstr> Election Eligibility</vt:lpstr>
      <vt:lpstr> How to make the 501(h) election</vt:lpstr>
      <vt:lpstr> When does the election become effective?</vt:lpstr>
      <vt:lpstr> Revocation of the election</vt:lpstr>
      <vt:lpstr>End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501(H) ELECTION: 101</dc:title>
  <dc:creator>Rj Fruch</dc:creator>
  <cp:lastModifiedBy>White, Candace</cp:lastModifiedBy>
  <cp:revision>169</cp:revision>
  <dcterms:created xsi:type="dcterms:W3CDTF">2018-10-30T12:09:35Z</dcterms:created>
  <dcterms:modified xsi:type="dcterms:W3CDTF">2020-03-04T13:00:43Z</dcterms:modified>
</cp:coreProperties>
</file>