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notesMasterIdLst>
    <p:notesMasterId r:id="rId10"/>
  </p:notesMasterIdLst>
  <p:sldIdLst>
    <p:sldId id="363" r:id="rId2"/>
    <p:sldId id="270" r:id="rId3"/>
    <p:sldId id="271" r:id="rId4"/>
    <p:sldId id="272" r:id="rId5"/>
    <p:sldId id="273" r:id="rId6"/>
    <p:sldId id="274" r:id="rId7"/>
    <p:sldId id="284" r:id="rId8"/>
    <p:sldId id="44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j Fruch" initials="RF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484" autoAdjust="0"/>
    <p:restoredTop sz="94817"/>
  </p:normalViewPr>
  <p:slideViewPr>
    <p:cSldViewPr snapToGrid="0">
      <p:cViewPr varScale="1">
        <p:scale>
          <a:sx n="107" d="100"/>
          <a:sy n="107" d="100"/>
        </p:scale>
        <p:origin x="856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90DB2C-A6E1-E743-A6E6-6C455C5CC902}" type="datetimeFigureOut">
              <a:rPr lang="en-US" smtClean="0"/>
              <a:t>3/4/20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201DF1-6852-574E-9AD4-4ADEE958EC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05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D8E716-60A3-4537-9FAB-5168E1B26D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36BB02-5503-4B4F-B0D1-23E682317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0CBF84-136B-405B-B5D7-E8141EF33C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F04FAF-9466-4AC9-99AE-F2F76E8E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80073-C4BA-420E-A9EB-3C6D9DE1D1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8416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9779C6-B76E-4553-9050-B04976988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7B4839-A478-495F-A9C5-4DD3B83D95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2080F-FB94-4872-BEFF-56CB71A2D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590762-F290-4A34-938E-0CA8379F9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5B39F4-2B30-461C-84CC-6DAB1F4641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627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8DADAA1-7850-4D64-9B3F-384A17ADC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FC185B-0807-4767-A864-3D2D234179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C9FD95-B048-4C64-9251-7F559F6E7D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DDBF6-AF5E-4087-AA90-4B648B8D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C95A66-A2E2-4397-B7ED-096F52631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632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1EB1C-F650-465B-8452-5D11C9418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E0156-AAC1-4139-AC0C-9527E38768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7EFDF5-E8B9-4D7F-9F2E-158DB15E16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6BA800-51FF-47FB-B266-A7271770C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E094A1-2C41-4D06-BEB8-FD1FDD3C5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7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585E5-0A90-43DA-9A96-55AC1336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290E30-F6DD-48F3-9E5F-6D309B1147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E96D0-B083-4FD3-825A-24B6EE6D2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6CDD2-652E-454C-BEA9-D4E8D15E9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FA3AA6-1535-4332-9651-A5459F996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920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C94550-6EB9-436E-B101-A1CB505947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E09749-5C96-42F0-A02A-7BED04C786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DC97D-D7D9-4534-93C8-1772E206B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6B760-3F06-45D8-AF2C-18154C278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8F7276-946F-483C-BB2E-33D80856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ACA60F-F79F-4671-A1DE-DA4DD221C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6716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F253F4-D340-4664-B8A5-4B41DDCD0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BCA598-0778-4F9D-BC1C-B614E10D3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E545CA7-2F7C-4419-B01A-4D266800E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FA6BE-9BB4-43D2-A588-A8D49FF295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6DB83C-1CD7-425C-B946-7E5070830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F711FA6-7E0C-46B1-AD77-F003046E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BE1D73-811E-4B39-BEDD-4641E833D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0731C49-8FE7-4B52-A05C-38C9D9BEC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192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D3C22-C479-4544-91B6-9704CDD67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63F635-A16D-420A-BB3F-0AB00290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ED76D39-77B6-486D-A773-B06D2B5A3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2DD8B8-44BA-4F5C-AC39-2A3145BC4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21184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73A366-A4AA-4968-AEC9-989B6F2C4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AFC51A-6ACD-4F98-94AE-7D3E99F2B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087214A-7B7E-4F4E-8B5F-7FA9D82E3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4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84F13-7F61-48EE-828C-784122011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16DD82-3AE2-40FE-9809-6207A70D0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984B0D-AC80-4CF6-9CD6-25B6BAC240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28D53A-9952-4C26-A770-F87C76380D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03A3A8-AF17-4808-850D-6048C62CE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11A3A7-B76D-4C90-BA56-164A664B69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8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6BB294-AFA4-4FF0-A720-96454F8CE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6D6BDA-3433-4E1E-BFBE-295515A458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5000C8-6387-40B7-808A-AF9417E757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70F889-9C3F-4C73-BD97-77EC915612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D4F1496-B5EF-4B48-BD6A-4C6757FCD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88B68-CA9B-48B4-80E4-AF7FE82214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125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F5885-C643-4B5E-8C00-0A8BCF312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7DB37-D970-4D19-971C-E7E34ADBA7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83E425-E69A-41AE-8A84-9D1E443A85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3/4/20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03C132-999E-4E81-BD95-6C2B728C235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F8E30-7AF0-436A-9959-5DC581F480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69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B92FCC9-9F32-3D4F-BF36-AEC43E3761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683852"/>
          </a:xfrm>
        </p:spPr>
        <p:txBody>
          <a:bodyPr/>
          <a:lstStyle/>
          <a:p>
            <a:r>
              <a:rPr lang="en-US" cap="none" dirty="0"/>
              <a:t>Module 6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EE8BBD3-8805-9846-B09F-4D3FEEEE5A82}"/>
              </a:ext>
            </a:extLst>
          </p:cNvPr>
          <p:cNvSpPr txBox="1">
            <a:spLocks/>
          </p:cNvSpPr>
          <p:nvPr/>
        </p:nvSpPr>
        <p:spPr>
          <a:xfrm>
            <a:off x="2417779" y="3486151"/>
            <a:ext cx="8637073" cy="1371600"/>
          </a:xfrm>
          <a:prstGeom prst="rect">
            <a:avLst/>
          </a:prstGeom>
        </p:spPr>
        <p:txBody>
          <a:bodyPr vert="horz" lIns="91440" tIns="45720" rIns="91440" bIns="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6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500" cap="none" dirty="0"/>
              <a:t>The 501(h) Election:  Application</a:t>
            </a:r>
          </a:p>
        </p:txBody>
      </p:sp>
    </p:spTree>
    <p:extLst>
      <p:ext uri="{BB962C8B-B14F-4D97-AF65-F5344CB8AC3E}">
        <p14:creationId xmlns:p14="http://schemas.microsoft.com/office/powerpoint/2010/main" val="990677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Module 6 Learning Objectives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Gain an in-depth understanding of the expenditure test as it applies to charities with a 501(h) election in place </a:t>
            </a:r>
          </a:p>
          <a:p>
            <a:pPr lvl="1"/>
            <a:r>
              <a:rPr lang="en-US" dirty="0"/>
              <a:t>The 501(h) expenditure test </a:t>
            </a:r>
          </a:p>
          <a:p>
            <a:pPr lvl="1"/>
            <a:r>
              <a:rPr lang="en-US" dirty="0"/>
              <a:t>The test to determine whether an organization normally makes excessive lobbying expenditures and will lose their tax-exempt status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86611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501(h) Expenditure Test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test provides a cap on the amount charities may annually spend on lobbying expenditures </a:t>
            </a:r>
          </a:p>
          <a:p>
            <a:pPr lvl="1"/>
            <a:r>
              <a:rPr lang="en-US" dirty="0"/>
              <a:t>Expenditures in excessive of the cap are subject to penalty </a:t>
            </a:r>
          </a:p>
          <a:p>
            <a:r>
              <a:rPr lang="en-US" dirty="0"/>
              <a:t> The test has separate but related caps </a:t>
            </a:r>
          </a:p>
          <a:p>
            <a:pPr lvl="1"/>
            <a:r>
              <a:rPr lang="en-US" dirty="0"/>
              <a:t>Cap on total lobbying expenditures </a:t>
            </a:r>
          </a:p>
          <a:p>
            <a:pPr lvl="1"/>
            <a:r>
              <a:rPr lang="en-US" dirty="0"/>
              <a:t>Cap on grassroots lobbying expenditures </a:t>
            </a:r>
          </a:p>
        </p:txBody>
      </p:sp>
    </p:spTree>
    <p:extLst>
      <p:ext uri="{BB962C8B-B14F-4D97-AF65-F5344CB8AC3E}">
        <p14:creationId xmlns:p14="http://schemas.microsoft.com/office/powerpoint/2010/main" val="295494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501(h) Expenditure Test: Definitions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37749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Exempt purpose expenditures </a:t>
            </a:r>
          </a:p>
          <a:p>
            <a:pPr lvl="1"/>
            <a:r>
              <a:rPr lang="en-US" dirty="0"/>
              <a:t>The total amount paid by the charity to accomplish its exempt purpose </a:t>
            </a:r>
          </a:p>
          <a:p>
            <a:r>
              <a:rPr lang="en-US" dirty="0"/>
              <a:t>Lobbying expenditures </a:t>
            </a:r>
          </a:p>
          <a:p>
            <a:pPr lvl="1"/>
            <a:r>
              <a:rPr lang="en-US" dirty="0"/>
              <a:t>Expenditures made for the purpose of influencing legislation </a:t>
            </a:r>
          </a:p>
          <a:p>
            <a:pPr lvl="1"/>
            <a:r>
              <a:rPr lang="en-US" dirty="0"/>
              <a:t>Consists of both direct lobbying expenditures and grassroots lobbying expenditures </a:t>
            </a:r>
          </a:p>
          <a:p>
            <a:r>
              <a:rPr lang="en-US" dirty="0"/>
              <a:t>Direct lobbying expenditures </a:t>
            </a:r>
          </a:p>
          <a:p>
            <a:pPr lvl="1"/>
            <a:r>
              <a:rPr lang="en-US" dirty="0"/>
              <a:t>Any expenditure made to influence any legislation through communication with any member or employee of a legislative body or with a government official or employee who may participate in the formulation of the legislation </a:t>
            </a:r>
          </a:p>
          <a:p>
            <a:pPr lvl="1"/>
            <a:r>
              <a:rPr lang="en-US" dirty="0"/>
              <a:t>Communication must: </a:t>
            </a:r>
          </a:p>
          <a:p>
            <a:pPr lvl="2"/>
            <a:r>
              <a:rPr lang="en-US" dirty="0"/>
              <a:t>Refer to specific legislation </a:t>
            </a:r>
          </a:p>
          <a:p>
            <a:pPr lvl="2"/>
            <a:r>
              <a:rPr lang="en-US" dirty="0"/>
              <a:t>Reflect a view on such legislation 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6708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501(h) Expenditure Test: Definitions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Grassroots lobbying expenditures </a:t>
            </a:r>
          </a:p>
          <a:p>
            <a:pPr lvl="1"/>
            <a:r>
              <a:rPr lang="en-US" dirty="0"/>
              <a:t>Any expenditure made for the purpose of influencing any legislation through an attempt to affect the opinions of the general public </a:t>
            </a:r>
          </a:p>
          <a:p>
            <a:pPr lvl="1"/>
            <a:r>
              <a:rPr lang="en-US" dirty="0"/>
              <a:t>Communication must: </a:t>
            </a:r>
          </a:p>
          <a:p>
            <a:pPr lvl="2"/>
            <a:r>
              <a:rPr lang="en-US" dirty="0"/>
              <a:t>Refer to specific legislation </a:t>
            </a:r>
          </a:p>
          <a:p>
            <a:pPr lvl="2"/>
            <a:r>
              <a:rPr lang="en-US" dirty="0"/>
              <a:t>Reflect a view on such legislation </a:t>
            </a:r>
          </a:p>
          <a:p>
            <a:pPr lvl="2"/>
            <a:r>
              <a:rPr lang="en-US" dirty="0"/>
              <a:t>Encourage the recipients of the communication to take action with respect to such legislation </a:t>
            </a:r>
          </a:p>
          <a:p>
            <a:r>
              <a:rPr lang="en-US" dirty="0"/>
              <a:t>Lobbying nontaxable amount</a:t>
            </a:r>
          </a:p>
          <a:p>
            <a:pPr lvl="1"/>
            <a:r>
              <a:rPr lang="en-US" dirty="0"/>
              <a:t>Total lobbying expenditures a charity can make without incurring a penalty </a:t>
            </a:r>
          </a:p>
          <a:p>
            <a:r>
              <a:rPr lang="en-US" dirty="0"/>
              <a:t>Grassroots nontaxable amount </a:t>
            </a:r>
          </a:p>
          <a:p>
            <a:pPr lvl="1"/>
            <a:r>
              <a:rPr lang="en-US" dirty="0"/>
              <a:t>Total grassroots lobbying expenditures a charity can make without incurring a penalty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11850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501(h) Expenditure Test: Nontaxable Amounts  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B60F3B27-15DE-4449-9143-A27C35C58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1115084"/>
              </p:ext>
            </p:extLst>
          </p:nvPr>
        </p:nvGraphicFramePr>
        <p:xfrm>
          <a:off x="863394" y="1504949"/>
          <a:ext cx="10465212" cy="4993219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3488404">
                  <a:extLst>
                    <a:ext uri="{9D8B030D-6E8A-4147-A177-3AD203B41FA5}">
                      <a16:colId xmlns:a16="http://schemas.microsoft.com/office/drawing/2014/main" val="3644068444"/>
                    </a:ext>
                  </a:extLst>
                </a:gridCol>
                <a:gridCol w="3488404">
                  <a:extLst>
                    <a:ext uri="{9D8B030D-6E8A-4147-A177-3AD203B41FA5}">
                      <a16:colId xmlns:a16="http://schemas.microsoft.com/office/drawing/2014/main" val="3806457658"/>
                    </a:ext>
                  </a:extLst>
                </a:gridCol>
                <a:gridCol w="3488404">
                  <a:extLst>
                    <a:ext uri="{9D8B030D-6E8A-4147-A177-3AD203B41FA5}">
                      <a16:colId xmlns:a16="http://schemas.microsoft.com/office/drawing/2014/main" val="3361179594"/>
                    </a:ext>
                  </a:extLst>
                </a:gridCol>
              </a:tblGrid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Exempt Purpose Expenditures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Lobby Nontaxable Amount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Grassroots Nontaxable </a:t>
                      </a:r>
                    </a:p>
                    <a:p>
                      <a:r>
                        <a:rPr lang="en-US" dirty="0"/>
                        <a:t>Amount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53777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Not Over 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20% (up to $100,000)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5% (up to $25,000)</a:t>
                      </a:r>
                    </a:p>
                    <a:p>
                      <a:r>
                        <a:rPr lang="en-US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719195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$500,000 – </a:t>
                      </a:r>
                    </a:p>
                    <a:p>
                      <a:r>
                        <a:rPr lang="en-US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$100,000 + 15% of excess over $500,000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$25,000 + 3.75% of excess over $500,000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0614055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$1,000,000 – </a:t>
                      </a:r>
                    </a:p>
                    <a:p>
                      <a:r>
                        <a:rPr lang="en-US" dirty="0"/>
                        <a:t>$1,500,000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$175,000 + 10% of excess over 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$43,750 + 2.5% of excess over $1,000,000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4222031"/>
                  </a:ext>
                </a:extLst>
              </a:tr>
              <a:tr h="894944">
                <a:tc>
                  <a:txBody>
                    <a:bodyPr/>
                    <a:lstStyle/>
                    <a:p>
                      <a:r>
                        <a:rPr lang="en-US" dirty="0"/>
                        <a:t>$1,500,000 – </a:t>
                      </a:r>
                    </a:p>
                    <a:p>
                      <a:r>
                        <a:rPr lang="en-US" dirty="0"/>
                        <a:t>$17,000,000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$225,000 + 5% of excess over $1,500,000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$56,250 + 1.25% of excess over $1,500,000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3009008"/>
                  </a:ext>
                </a:extLst>
              </a:tr>
              <a:tr h="518499">
                <a:tc>
                  <a:txBody>
                    <a:bodyPr/>
                    <a:lstStyle/>
                    <a:p>
                      <a:r>
                        <a:rPr lang="en-US" dirty="0"/>
                        <a:t>Over $17,000,000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$1,000,000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$250,000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2379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0613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F64621-F352-4D3F-B8EC-8251E49013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en-US" cap="none" dirty="0"/>
            </a:br>
            <a:r>
              <a:rPr lang="en-US" cap="none" dirty="0"/>
              <a:t>501(h) Normally Makes Test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4746B-93C0-4141-A700-C5E4B406A3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Charity’s tax-exempt status will be revoked if the charity either: </a:t>
            </a:r>
          </a:p>
          <a:p>
            <a:pPr lvl="1"/>
            <a:r>
              <a:rPr lang="en-US" dirty="0"/>
              <a:t>Normally makes lobbying expenditures in excess of its lobbying ceiling amount; or </a:t>
            </a:r>
          </a:p>
          <a:p>
            <a:pPr lvl="1"/>
            <a:r>
              <a:rPr lang="en-US" dirty="0"/>
              <a:t>Normally makes grassroots lobbying expenditures in excess of its grassroots lobbying ceiling amount </a:t>
            </a:r>
          </a:p>
          <a:p>
            <a:r>
              <a:rPr lang="en-US" dirty="0"/>
              <a:t>“Normally makes expenditures in excess”</a:t>
            </a:r>
          </a:p>
          <a:p>
            <a:pPr lvl="1"/>
            <a:r>
              <a:rPr lang="en-US" dirty="0"/>
              <a:t>Base years’ lobbying expenditures &gt; 150% base years’ lobbying nontaxable amounts; or</a:t>
            </a:r>
          </a:p>
          <a:p>
            <a:pPr lvl="1"/>
            <a:r>
              <a:rPr lang="en-US" dirty="0"/>
              <a:t>Base years’ grassroots expenditures &gt;150% base years’ grassroots expenditures</a:t>
            </a:r>
          </a:p>
          <a:p>
            <a:pPr lvl="1"/>
            <a:r>
              <a:rPr lang="en-US" dirty="0"/>
              <a:t>Base years = Current year plus prior three years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56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25627" y="409222"/>
            <a:ext cx="3499557" cy="684390"/>
          </a:xfrm>
        </p:spPr>
        <p:txBody>
          <a:bodyPr/>
          <a:lstStyle/>
          <a:p>
            <a:r>
              <a:rPr lang="en-US" dirty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256432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1581</TotalTime>
  <Words>508</Words>
  <Application>Microsoft Macintosh PowerPoint</Application>
  <PresentationFormat>Widescreen</PresentationFormat>
  <Paragraphs>67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Module 6</vt:lpstr>
      <vt:lpstr> Module 6 Learning Objectives </vt:lpstr>
      <vt:lpstr> 501(h) Expenditure Test </vt:lpstr>
      <vt:lpstr> 501(h) Expenditure Test: Definitions  </vt:lpstr>
      <vt:lpstr> 501(h) Expenditure Test: Definitions</vt:lpstr>
      <vt:lpstr>501(h) Expenditure Test: Nontaxable Amounts  </vt:lpstr>
      <vt:lpstr> 501(h) Normally Makes Test  </vt:lpstr>
      <vt:lpstr>End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501(H) ELECTION: 101</dc:title>
  <dc:creator>Rj Fruch</dc:creator>
  <cp:lastModifiedBy>White, Candace</cp:lastModifiedBy>
  <cp:revision>169</cp:revision>
  <dcterms:created xsi:type="dcterms:W3CDTF">2018-10-30T12:09:35Z</dcterms:created>
  <dcterms:modified xsi:type="dcterms:W3CDTF">2020-03-04T12:58:11Z</dcterms:modified>
</cp:coreProperties>
</file>